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2-image-1.png"/><Relationship Id="rId2" Type="http://schemas.openxmlformats.org/officeDocument/2006/relationships/image" Target="../media/image-12-2.png"/><Relationship Id="rId3" Type="http://schemas.openxmlformats.org/officeDocument/2006/relationships/image" Target="../media/image-12-2.png"/><Relationship Id="rId4" Type="http://schemas.openxmlformats.org/officeDocument/2006/relationships/image" Target="../media/image-12-2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777240"/>
            <a:ext cx="841248" cy="841248"/>
          </a:xfrm>
          <a:prstGeom prst="ellipse">
            <a:avLst/>
          </a:prstGeom>
          <a:solidFill>
            <a:srgbClr val="E8890C"/>
          </a:solidFill>
          <a:ln/>
          <a:effectLst>
            <a:outerShdw sx="100000" sy="100000" kx="0" ky="0" algn="bl" rotWithShape="0" blurRad="76200" dist="25400" dir="5400000">
              <a:srgbClr val="9FB3B1">
                <a:alpha val="25000"/>
              </a:srgbClr>
            </a:outerShdw>
          </a:effectLst>
        </p:spPr>
      </p:sp>
      <p:pic>
        <p:nvPicPr>
          <p:cNvPr id="3" name="Image 0" descr="assets/ic_fir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272" y="987552"/>
            <a:ext cx="420624" cy="42062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41248" y="196596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50" b="1" spc="300" kern="0" dirty="0">
                <a:solidFill>
                  <a:srgbClr val="F5A6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WÄRMEWENDE · EFFIZIENTE HEIZTECHNIK</a:t>
            </a:r>
            <a:endParaRPr lang="en-US" sz="1250" dirty="0"/>
          </a:p>
        </p:txBody>
      </p:sp>
      <p:sp>
        <p:nvSpPr>
          <p:cNvPr id="5" name="Text 2"/>
          <p:cNvSpPr/>
          <p:nvPr/>
        </p:nvSpPr>
        <p:spPr>
          <a:xfrm>
            <a:off x="777240" y="2331720"/>
            <a:ext cx="9601200" cy="1737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98000"/>
              </a:lnSpc>
              <a:buNone/>
            </a:pPr>
            <a:r>
              <a:rPr lang="en-US" sz="5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Wärmepumpen mit Abwärme</a:t>
            </a:r>
            <a:endParaRPr lang="en-US" sz="5600" dirty="0"/>
          </a:p>
        </p:txBody>
      </p:sp>
      <p:sp>
        <p:nvSpPr>
          <p:cNvPr id="6" name="Text 3"/>
          <p:cNvSpPr/>
          <p:nvPr/>
        </p:nvSpPr>
        <p:spPr>
          <a:xfrm>
            <a:off x="822960" y="3977640"/>
            <a:ext cx="9144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300" dirty="0">
                <a:solidFill>
                  <a:srgbClr val="CFE0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Unvermeidbare Wärme als Energiequelle nutzen</a:t>
            </a:r>
            <a:endParaRPr lang="en-US" sz="2300" dirty="0"/>
          </a:p>
        </p:txBody>
      </p:sp>
      <p:sp>
        <p:nvSpPr>
          <p:cNvPr id="7" name="Text 4"/>
          <p:cNvSpPr/>
          <p:nvPr/>
        </p:nvSpPr>
        <p:spPr>
          <a:xfrm>
            <a:off x="841248" y="608076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300" spc="100" kern="0" dirty="0">
                <a:solidFill>
                  <a:srgbClr val="8FA9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Grundlagen · Technik · Quellen · Potenziale · Praxis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475488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50" b="1" spc="300" kern="0" dirty="0">
                <a:solidFill>
                  <a:srgbClr val="E889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AGENDA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822960" y="749808"/>
            <a:ext cx="105156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E3B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Überblick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822960" y="1874520"/>
            <a:ext cx="5257800" cy="1143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BE8E5"/>
            </a:solidFill>
            <a:prstDash val="solid"/>
          </a:ln>
          <a:effectLst>
            <a:outerShdw sx="100000" sy="100000" kx="0" ky="0" algn="bl" rotWithShape="0" blurRad="114300" dist="38100" dir="5400000">
              <a:srgbClr val="9FB3B1">
                <a:alpha val="3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078992" y="2167128"/>
            <a:ext cx="548640" cy="548640"/>
          </a:xfrm>
          <a:prstGeom prst="ellipse">
            <a:avLst/>
          </a:prstGeom>
          <a:solidFill>
            <a:srgbClr val="E8890C"/>
          </a:solidFill>
          <a:ln/>
        </p:spPr>
      </p:sp>
      <p:sp>
        <p:nvSpPr>
          <p:cNvPr id="6" name="Text 4"/>
          <p:cNvSpPr/>
          <p:nvPr/>
        </p:nvSpPr>
        <p:spPr>
          <a:xfrm>
            <a:off x="1078992" y="2167128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1828800" y="2093976"/>
            <a:ext cx="4114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E3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ist unvermeidbare Abwärme?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828800" y="2478024"/>
            <a:ext cx="4114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6C8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Definition nach dem Gebäudeenergiegesetz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822960" y="3291840"/>
            <a:ext cx="5257800" cy="1143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BE8E5"/>
            </a:solidFill>
            <a:prstDash val="solid"/>
          </a:ln>
          <a:effectLst>
            <a:outerShdw sx="100000" sy="100000" kx="0" ky="0" algn="bl" rotWithShape="0" blurRad="114300" dist="38100" dir="5400000">
              <a:srgbClr val="9FB3B1">
                <a:alpha val="30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1078992" y="3584448"/>
            <a:ext cx="548640" cy="548640"/>
          </a:xfrm>
          <a:prstGeom prst="ellipse">
            <a:avLst/>
          </a:prstGeom>
          <a:solidFill>
            <a:srgbClr val="E8890C"/>
          </a:solidFill>
          <a:ln/>
        </p:spPr>
      </p:sp>
      <p:sp>
        <p:nvSpPr>
          <p:cNvPr id="11" name="Text 9"/>
          <p:cNvSpPr/>
          <p:nvPr/>
        </p:nvSpPr>
        <p:spPr>
          <a:xfrm>
            <a:off x="1078992" y="3584448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828800" y="3511296"/>
            <a:ext cx="4114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E3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Funktionsweise der Wärmepumpe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828800" y="3895344"/>
            <a:ext cx="4114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6C8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Vom Wärmestrom der Quelle zur Nutzwärme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822960" y="4709160"/>
            <a:ext cx="5257800" cy="1143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BE8E5"/>
            </a:solidFill>
            <a:prstDash val="solid"/>
          </a:ln>
          <a:effectLst>
            <a:outerShdw sx="100000" sy="100000" kx="0" ky="0" algn="bl" rotWithShape="0" blurRad="114300" dist="38100" dir="5400000">
              <a:srgbClr val="9FB3B1">
                <a:alpha val="30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1078992" y="5001768"/>
            <a:ext cx="548640" cy="548640"/>
          </a:xfrm>
          <a:prstGeom prst="ellipse">
            <a:avLst/>
          </a:prstGeom>
          <a:solidFill>
            <a:srgbClr val="E8890C"/>
          </a:solidFill>
          <a:ln/>
        </p:spPr>
      </p:sp>
      <p:sp>
        <p:nvSpPr>
          <p:cNvPr id="16" name="Text 14"/>
          <p:cNvSpPr/>
          <p:nvPr/>
        </p:nvSpPr>
        <p:spPr>
          <a:xfrm>
            <a:off x="1078992" y="5001768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1828800" y="4928616"/>
            <a:ext cx="4114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E3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Warum der Temperatur-Hub zählt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828800" y="5312664"/>
            <a:ext cx="4114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6C8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Effizienz und Temperaturniveau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6446520" y="1874520"/>
            <a:ext cx="5257800" cy="1143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BE8E5"/>
            </a:solidFill>
            <a:prstDash val="solid"/>
          </a:ln>
          <a:effectLst>
            <a:outerShdw sx="100000" sy="100000" kx="0" ky="0" algn="bl" rotWithShape="0" blurRad="114300" dist="38100" dir="5400000">
              <a:srgbClr val="9FB3B1">
                <a:alpha val="30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6702552" y="2167128"/>
            <a:ext cx="548640" cy="548640"/>
          </a:xfrm>
          <a:prstGeom prst="ellipse">
            <a:avLst/>
          </a:prstGeom>
          <a:solidFill>
            <a:srgbClr val="129A88"/>
          </a:solidFill>
          <a:ln/>
        </p:spPr>
      </p:sp>
      <p:sp>
        <p:nvSpPr>
          <p:cNvPr id="21" name="Text 19"/>
          <p:cNvSpPr/>
          <p:nvPr/>
        </p:nvSpPr>
        <p:spPr>
          <a:xfrm>
            <a:off x="6702552" y="2167128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200" dirty="0"/>
          </a:p>
        </p:txBody>
      </p:sp>
      <p:sp>
        <p:nvSpPr>
          <p:cNvPr id="22" name="Text 20"/>
          <p:cNvSpPr/>
          <p:nvPr/>
        </p:nvSpPr>
        <p:spPr>
          <a:xfrm>
            <a:off x="7452360" y="2093976"/>
            <a:ext cx="4114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E3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Quellen von Abwärme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7452360" y="2478024"/>
            <a:ext cx="4114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6C8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Industrie, Rechenzentren, Abwasser &amp; mehr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6446520" y="3291840"/>
            <a:ext cx="5257800" cy="1143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BE8E5"/>
            </a:solidFill>
            <a:prstDash val="solid"/>
          </a:ln>
          <a:effectLst>
            <a:outerShdw sx="100000" sy="100000" kx="0" ky="0" algn="bl" rotWithShape="0" blurRad="114300" dist="38100" dir="5400000">
              <a:srgbClr val="9FB3B1">
                <a:alpha val="30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6702552" y="3584448"/>
            <a:ext cx="548640" cy="548640"/>
          </a:xfrm>
          <a:prstGeom prst="ellipse">
            <a:avLst/>
          </a:prstGeom>
          <a:solidFill>
            <a:srgbClr val="129A88"/>
          </a:solidFill>
          <a:ln/>
        </p:spPr>
      </p:sp>
      <p:sp>
        <p:nvSpPr>
          <p:cNvPr id="26" name="Text 24"/>
          <p:cNvSpPr/>
          <p:nvPr/>
        </p:nvSpPr>
        <p:spPr>
          <a:xfrm>
            <a:off x="6702552" y="3584448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2200" dirty="0"/>
          </a:p>
        </p:txBody>
      </p:sp>
      <p:sp>
        <p:nvSpPr>
          <p:cNvPr id="27" name="Text 25"/>
          <p:cNvSpPr/>
          <p:nvPr/>
        </p:nvSpPr>
        <p:spPr>
          <a:xfrm>
            <a:off x="7452360" y="3511296"/>
            <a:ext cx="4114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E3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Potenziale, Praxis &amp; Vorteile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7452360" y="3895344"/>
            <a:ext cx="4114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6C8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Zahlen und reale Projekte</a:t>
            </a:r>
            <a:endParaRPr lang="en-US" sz="1150" dirty="0"/>
          </a:p>
        </p:txBody>
      </p:sp>
      <p:sp>
        <p:nvSpPr>
          <p:cNvPr id="29" name="Shape 27"/>
          <p:cNvSpPr/>
          <p:nvPr/>
        </p:nvSpPr>
        <p:spPr>
          <a:xfrm>
            <a:off x="6446520" y="4709160"/>
            <a:ext cx="5257800" cy="1143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BE8E5"/>
            </a:solidFill>
            <a:prstDash val="solid"/>
          </a:ln>
          <a:effectLst>
            <a:outerShdw sx="100000" sy="100000" kx="0" ky="0" algn="bl" rotWithShape="0" blurRad="114300" dist="38100" dir="5400000">
              <a:srgbClr val="9FB3B1">
                <a:alpha val="30000"/>
              </a:srgbClr>
            </a:outerShdw>
          </a:effectLst>
        </p:spPr>
      </p:sp>
      <p:sp>
        <p:nvSpPr>
          <p:cNvPr id="30" name="Shape 28"/>
          <p:cNvSpPr/>
          <p:nvPr/>
        </p:nvSpPr>
        <p:spPr>
          <a:xfrm>
            <a:off x="6702552" y="5001768"/>
            <a:ext cx="548640" cy="548640"/>
          </a:xfrm>
          <a:prstGeom prst="ellipse">
            <a:avLst/>
          </a:prstGeom>
          <a:solidFill>
            <a:srgbClr val="129A88"/>
          </a:solidFill>
          <a:ln/>
        </p:spPr>
      </p:sp>
      <p:sp>
        <p:nvSpPr>
          <p:cNvPr id="31" name="Text 29"/>
          <p:cNvSpPr/>
          <p:nvPr/>
        </p:nvSpPr>
        <p:spPr>
          <a:xfrm>
            <a:off x="6702552" y="5001768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2200" dirty="0"/>
          </a:p>
        </p:txBody>
      </p:sp>
      <p:sp>
        <p:nvSpPr>
          <p:cNvPr id="32" name="Text 30"/>
          <p:cNvSpPr/>
          <p:nvPr/>
        </p:nvSpPr>
        <p:spPr>
          <a:xfrm>
            <a:off x="7452360" y="4928616"/>
            <a:ext cx="4114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E3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Herausforderungen &amp; GEG-Rahmen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7452360" y="5312664"/>
            <a:ext cx="4114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6C8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Wirtschaftlichkeit und Rechtslage</a:t>
            </a:r>
            <a:endParaRPr lang="en-US" sz="1150" dirty="0"/>
          </a:p>
        </p:txBody>
      </p:sp>
      <p:sp>
        <p:nvSpPr>
          <p:cNvPr id="34" name="Text 32"/>
          <p:cNvSpPr/>
          <p:nvPr/>
        </p:nvSpPr>
        <p:spPr>
          <a:xfrm>
            <a:off x="822960" y="642823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50" dirty="0">
                <a:solidFill>
                  <a:srgbClr val="6C8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Wärmepumpen mit Abwärme</a:t>
            </a:r>
            <a:endParaRPr lang="en-US" sz="950" dirty="0"/>
          </a:p>
        </p:txBody>
      </p:sp>
      <p:sp>
        <p:nvSpPr>
          <p:cNvPr id="35" name="Text 33"/>
          <p:cNvSpPr/>
          <p:nvPr/>
        </p:nvSpPr>
        <p:spPr>
          <a:xfrm>
            <a:off x="10972800" y="642823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C8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9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475488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50" b="1" spc="300" kern="0" dirty="0">
                <a:solidFill>
                  <a:srgbClr val="E889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GRUNDLAGE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822960" y="749808"/>
            <a:ext cx="105156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E3B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Was ist unvermeidbare Abwärme?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822960" y="1783080"/>
            <a:ext cx="10543032" cy="2057400"/>
          </a:xfrm>
          <a:prstGeom prst="roundRect">
            <a:avLst>
              <a:gd name="adj" fmla="val 6222"/>
            </a:avLst>
          </a:prstGeom>
          <a:solidFill>
            <a:srgbClr val="0E262B"/>
          </a:solidFill>
          <a:ln/>
          <a:effectLst>
            <a:outerShdw sx="100000" sy="100000" kx="0" ky="0" algn="bl" rotWithShape="0" blurRad="152400" dist="50800" dir="5400000">
              <a:srgbClr val="23413F">
                <a:alpha val="45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234440" y="2331720"/>
            <a:ext cx="960120" cy="960120"/>
          </a:xfrm>
          <a:prstGeom prst="ellipse">
            <a:avLst/>
          </a:prstGeom>
          <a:solidFill>
            <a:srgbClr val="E8890C"/>
          </a:solidFill>
          <a:ln/>
          <a:effectLst>
            <a:outerShdw sx="100000" sy="100000" kx="0" ky="0" algn="bl" rotWithShape="0" blurRad="76200" dist="25400" dir="5400000">
              <a:srgbClr val="9FB3B1">
                <a:alpha val="25000"/>
              </a:srgbClr>
            </a:outerShdw>
          </a:effectLst>
        </p:spPr>
      </p:sp>
      <p:pic>
        <p:nvPicPr>
          <p:cNvPr id="6" name="Image 0" descr="assets/ic_recyc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74470" y="2571750"/>
            <a:ext cx="480060" cy="48006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2606040" y="2011680"/>
            <a:ext cx="8366760" cy="1600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21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Wärme, die als </a:t>
            </a:r>
            <a:pPr algn="l" indent="0" marL="0">
              <a:lnSpc>
                <a:spcPct val="112000"/>
              </a:lnSpc>
              <a:buNone/>
            </a:pPr>
            <a:r>
              <a:rPr lang="en-US" sz="2100" b="1" i="1" dirty="0">
                <a:solidFill>
                  <a:srgbClr val="F5A62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Nebenprodukt</a:t>
            </a:r>
            <a:pPr algn="l" indent="0" marL="0">
              <a:lnSpc>
                <a:spcPct val="112000"/>
              </a:lnSpc>
              <a:buNone/>
            </a:pPr>
            <a:r>
              <a:rPr lang="en-US" sz="21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in Industrie-, Gewerbe- oder tertiären Anlagen aufgrund thermodynamischer Gesetzmäßigkeiten anfällt und </a:t>
            </a:r>
            <a:pPr algn="l" indent="0" marL="0">
              <a:lnSpc>
                <a:spcPct val="112000"/>
              </a:lnSpc>
              <a:buNone/>
            </a:pPr>
            <a:r>
              <a:rPr lang="en-US" sz="2100" b="1" i="1" dirty="0">
                <a:solidFill>
                  <a:srgbClr val="F5A62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nicht durch den Stand der Technik vermieden</a:t>
            </a:r>
            <a:pPr algn="l" indent="0" marL="0">
              <a:lnSpc>
                <a:spcPct val="112000"/>
              </a:lnSpc>
              <a:buNone/>
            </a:pPr>
            <a:r>
              <a:rPr lang="en-US" sz="21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werden kann.</a:t>
            </a:r>
            <a:endParaRPr lang="en-US" sz="2100" dirty="0"/>
          </a:p>
        </p:txBody>
      </p:sp>
      <p:sp>
        <p:nvSpPr>
          <p:cNvPr id="8" name="Text 5"/>
          <p:cNvSpPr/>
          <p:nvPr/>
        </p:nvSpPr>
        <p:spPr>
          <a:xfrm>
            <a:off x="2606040" y="3401568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9DBC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Definition sinngemäß nach GEG (§ 3)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822960" y="4114800"/>
            <a:ext cx="5074920" cy="2057400"/>
          </a:xfrm>
          <a:prstGeom prst="roundRect">
            <a:avLst>
              <a:gd name="adj" fmla="val 5333"/>
            </a:avLst>
          </a:prstGeom>
          <a:solidFill>
            <a:srgbClr val="EEF5F3"/>
          </a:solidFill>
          <a:ln w="12700">
            <a:solidFill>
              <a:srgbClr val="DBE8E5"/>
            </a:solidFill>
            <a:prstDash val="solid"/>
          </a:ln>
          <a:effectLst>
            <a:outerShdw sx="100000" sy="100000" kx="0" ky="0" algn="bl" rotWithShape="0" blurRad="114300" dist="38100" dir="5400000">
              <a:srgbClr val="9FB3B1">
                <a:alpha val="30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1143000" y="4434840"/>
            <a:ext cx="731520" cy="731520"/>
          </a:xfrm>
          <a:prstGeom prst="ellipse">
            <a:avLst/>
          </a:prstGeom>
          <a:solidFill>
            <a:srgbClr val="E8890C"/>
          </a:solidFill>
          <a:ln/>
          <a:effectLst>
            <a:outerShdw sx="100000" sy="100000" kx="0" ky="0" algn="bl" rotWithShape="0" blurRad="76200" dist="25400" dir="5400000">
              <a:srgbClr val="9FB3B1">
                <a:alpha val="25000"/>
              </a:srgbClr>
            </a:outerShdw>
          </a:effectLst>
        </p:spPr>
      </p:sp>
      <p:pic>
        <p:nvPicPr>
          <p:cNvPr id="11" name="Image 1" descr="assets/ic_thermoLow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5880" y="4617720"/>
            <a:ext cx="365760" cy="36576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2057400" y="4434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E3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Abwärme</a:t>
            </a:r>
            <a:endParaRPr lang="en-US" sz="1700" dirty="0"/>
          </a:p>
        </p:txBody>
      </p:sp>
      <p:sp>
        <p:nvSpPr>
          <p:cNvPr id="13" name="Text 9"/>
          <p:cNvSpPr/>
          <p:nvPr/>
        </p:nvSpPr>
        <p:spPr>
          <a:xfrm>
            <a:off x="1188720" y="5074920"/>
            <a:ext cx="443484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395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Thermische Energie aus technischen Prozessen, die für den eigentlichen Zweck nicht genutzt wird — sie geht sonst ungenutzt an Luft oder Wasser verloren.</a:t>
            </a:r>
            <a:endParaRPr lang="en-US" sz="1300" dirty="0"/>
          </a:p>
        </p:txBody>
      </p:sp>
      <p:sp>
        <p:nvSpPr>
          <p:cNvPr id="14" name="Shape 10"/>
          <p:cNvSpPr/>
          <p:nvPr/>
        </p:nvSpPr>
        <p:spPr>
          <a:xfrm>
            <a:off x="6291072" y="4114800"/>
            <a:ext cx="5074920" cy="2057400"/>
          </a:xfrm>
          <a:prstGeom prst="roundRect">
            <a:avLst>
              <a:gd name="adj" fmla="val 5333"/>
            </a:avLst>
          </a:prstGeom>
          <a:solidFill>
            <a:srgbClr val="EEF5F3"/>
          </a:solidFill>
          <a:ln w="12700">
            <a:solidFill>
              <a:srgbClr val="DBE8E5"/>
            </a:solidFill>
            <a:prstDash val="solid"/>
          </a:ln>
          <a:effectLst>
            <a:outerShdw sx="100000" sy="100000" kx="0" ky="0" algn="bl" rotWithShape="0" blurRad="114300" dist="38100" dir="5400000">
              <a:srgbClr val="9FB3B1">
                <a:alpha val="30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6611112" y="4434840"/>
            <a:ext cx="731520" cy="731520"/>
          </a:xfrm>
          <a:prstGeom prst="ellipse">
            <a:avLst/>
          </a:prstGeom>
          <a:solidFill>
            <a:srgbClr val="129A88"/>
          </a:solidFill>
          <a:ln/>
          <a:effectLst>
            <a:outerShdw sx="100000" sy="100000" kx="0" ky="0" algn="bl" rotWithShape="0" blurRad="76200" dist="25400" dir="5400000">
              <a:srgbClr val="9FB3B1">
                <a:alpha val="25000"/>
              </a:srgbClr>
            </a:outerShdw>
          </a:effectLst>
        </p:spPr>
      </p:sp>
      <p:pic>
        <p:nvPicPr>
          <p:cNvPr id="16" name="Image 2" descr="assets/ic_fan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3992" y="4617720"/>
            <a:ext cx="365760" cy="36576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7525512" y="4434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E3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„Unvermeidbar“</a:t>
            </a:r>
            <a:endParaRPr lang="en-US" sz="1700" dirty="0"/>
          </a:p>
        </p:txBody>
      </p:sp>
      <p:sp>
        <p:nvSpPr>
          <p:cNvPr id="18" name="Text 13"/>
          <p:cNvSpPr/>
          <p:nvPr/>
        </p:nvSpPr>
        <p:spPr>
          <a:xfrm>
            <a:off x="6656832" y="5074920"/>
            <a:ext cx="443484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395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Sie lässt sich technisch nicht verhindern und fällt zwangsläufig an. Statt sie zu verwerfen, wird sie zur wertvollen Wärmequelle.</a:t>
            </a:r>
            <a:endParaRPr lang="en-US" sz="1300" dirty="0"/>
          </a:p>
        </p:txBody>
      </p:sp>
      <p:sp>
        <p:nvSpPr>
          <p:cNvPr id="19" name="Text 14"/>
          <p:cNvSpPr/>
          <p:nvPr/>
        </p:nvSpPr>
        <p:spPr>
          <a:xfrm>
            <a:off x="822960" y="642823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50" dirty="0">
                <a:solidFill>
                  <a:srgbClr val="6C8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Wärmepumpen mit Abwärme</a:t>
            </a:r>
            <a:endParaRPr lang="en-US" sz="950" dirty="0"/>
          </a:p>
        </p:txBody>
      </p:sp>
      <p:sp>
        <p:nvSpPr>
          <p:cNvPr id="20" name="Text 15"/>
          <p:cNvSpPr/>
          <p:nvPr/>
        </p:nvSpPr>
        <p:spPr>
          <a:xfrm>
            <a:off x="10972800" y="642823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C8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9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475488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50" b="1" spc="300" kern="0" dirty="0">
                <a:solidFill>
                  <a:srgbClr val="E889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FUNKTIONSWEISE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822960" y="749808"/>
            <a:ext cx="105156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E3B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Das Prinzip: aus Abwärme wird Nutzwärme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822960" y="2148840"/>
            <a:ext cx="2331720" cy="2788920"/>
          </a:xfrm>
          <a:prstGeom prst="roundRect">
            <a:avLst>
              <a:gd name="adj" fmla="val 4706"/>
            </a:avLst>
          </a:prstGeom>
          <a:solidFill>
            <a:srgbClr val="EEF5F3"/>
          </a:solidFill>
          <a:ln w="12700">
            <a:solidFill>
              <a:srgbClr val="DBE8E5"/>
            </a:solidFill>
            <a:prstDash val="solid"/>
          </a:ln>
          <a:effectLst>
            <a:outerShdw sx="100000" sy="100000" kx="0" ky="0" algn="bl" rotWithShape="0" blurRad="114300" dist="38100" dir="5400000">
              <a:srgbClr val="9FB3B1">
                <a:alpha val="3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577340" y="2441448"/>
            <a:ext cx="822960" cy="822960"/>
          </a:xfrm>
          <a:prstGeom prst="ellipse">
            <a:avLst/>
          </a:prstGeom>
          <a:solidFill>
            <a:srgbClr val="E8890C"/>
          </a:solidFill>
          <a:ln/>
          <a:effectLst>
            <a:outerShdw sx="100000" sy="100000" kx="0" ky="0" algn="bl" rotWithShape="0" blurRad="76200" dist="25400" dir="5400000">
              <a:srgbClr val="9FB3B1">
                <a:alpha val="25000"/>
              </a:srgbClr>
            </a:outerShdw>
          </a:effectLst>
        </p:spPr>
      </p:sp>
      <p:pic>
        <p:nvPicPr>
          <p:cNvPr id="6" name="Image 0" descr="assets/ic_fir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3080" y="2647188"/>
            <a:ext cx="411480" cy="41148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14400" y="3447288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550" b="1" dirty="0">
                <a:solidFill>
                  <a:srgbClr val="1E3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 Abwärme-Quelle</a:t>
            </a:r>
            <a:endParaRPr lang="en-US" sz="1550" dirty="0"/>
          </a:p>
        </p:txBody>
      </p:sp>
      <p:sp>
        <p:nvSpPr>
          <p:cNvPr id="8" name="Text 5"/>
          <p:cNvSpPr/>
          <p:nvPr/>
        </p:nvSpPr>
        <p:spPr>
          <a:xfrm>
            <a:off x="1005840" y="3931920"/>
            <a:ext cx="196596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395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25–40 °C aus Prozess, Server oder Abluft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3136392" y="3223260"/>
            <a:ext cx="448056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E889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600" dirty="0"/>
          </a:p>
        </p:txBody>
      </p:sp>
      <p:sp>
        <p:nvSpPr>
          <p:cNvPr id="10" name="Shape 7"/>
          <p:cNvSpPr/>
          <p:nvPr/>
        </p:nvSpPr>
        <p:spPr>
          <a:xfrm>
            <a:off x="3566160" y="2148840"/>
            <a:ext cx="2331720" cy="2788920"/>
          </a:xfrm>
          <a:prstGeom prst="roundRect">
            <a:avLst>
              <a:gd name="adj" fmla="val 4706"/>
            </a:avLst>
          </a:prstGeom>
          <a:solidFill>
            <a:srgbClr val="EEF5F3"/>
          </a:solidFill>
          <a:ln w="12700">
            <a:solidFill>
              <a:srgbClr val="DBE8E5"/>
            </a:solidFill>
            <a:prstDash val="solid"/>
          </a:ln>
          <a:effectLst>
            <a:outerShdw sx="100000" sy="100000" kx="0" ky="0" algn="bl" rotWithShape="0" blurRad="114300" dist="38100" dir="5400000">
              <a:srgbClr val="9FB3B1">
                <a:alpha val="30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320540" y="2441448"/>
            <a:ext cx="822960" cy="822960"/>
          </a:xfrm>
          <a:prstGeom prst="ellipse">
            <a:avLst/>
          </a:prstGeom>
          <a:solidFill>
            <a:srgbClr val="129A88"/>
          </a:solidFill>
          <a:ln/>
          <a:effectLst>
            <a:outerShdw sx="100000" sy="100000" kx="0" ky="0" algn="bl" rotWithShape="0" blurRad="76200" dist="25400" dir="5400000">
              <a:srgbClr val="9FB3B1">
                <a:alpha val="25000"/>
              </a:srgbClr>
            </a:outerShdw>
          </a:effectLst>
        </p:spPr>
      </p:sp>
      <p:pic>
        <p:nvPicPr>
          <p:cNvPr id="12" name="Image 1" descr="assets/ic_exchang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6280" y="2647188"/>
            <a:ext cx="411480" cy="41148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3657600" y="3447288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550" b="1" dirty="0">
                <a:solidFill>
                  <a:srgbClr val="1E3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 Wärmeübertrager</a:t>
            </a:r>
            <a:endParaRPr lang="en-US" sz="1550" dirty="0"/>
          </a:p>
        </p:txBody>
      </p:sp>
      <p:sp>
        <p:nvSpPr>
          <p:cNvPr id="14" name="Text 10"/>
          <p:cNvSpPr/>
          <p:nvPr/>
        </p:nvSpPr>
        <p:spPr>
          <a:xfrm>
            <a:off x="3749040" y="3931920"/>
            <a:ext cx="196596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395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Entzieht der Quelle die Wärme und überträgt sie auf das Kältemittel</a:t>
            </a:r>
            <a:endParaRPr lang="en-US" sz="1200" dirty="0"/>
          </a:p>
        </p:txBody>
      </p:sp>
      <p:sp>
        <p:nvSpPr>
          <p:cNvPr id="15" name="Text 11"/>
          <p:cNvSpPr/>
          <p:nvPr/>
        </p:nvSpPr>
        <p:spPr>
          <a:xfrm>
            <a:off x="5879592" y="3223260"/>
            <a:ext cx="448056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E889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600" dirty="0"/>
          </a:p>
        </p:txBody>
      </p:sp>
      <p:sp>
        <p:nvSpPr>
          <p:cNvPr id="16" name="Shape 12"/>
          <p:cNvSpPr/>
          <p:nvPr/>
        </p:nvSpPr>
        <p:spPr>
          <a:xfrm>
            <a:off x="6309360" y="2148840"/>
            <a:ext cx="2331720" cy="2788920"/>
          </a:xfrm>
          <a:prstGeom prst="roundRect">
            <a:avLst>
              <a:gd name="adj" fmla="val 4706"/>
            </a:avLst>
          </a:prstGeom>
          <a:solidFill>
            <a:srgbClr val="EEF5F3"/>
          </a:solidFill>
          <a:ln w="12700">
            <a:solidFill>
              <a:srgbClr val="DBE8E5"/>
            </a:solidFill>
            <a:prstDash val="solid"/>
          </a:ln>
          <a:effectLst>
            <a:outerShdw sx="100000" sy="100000" kx="0" ky="0" algn="bl" rotWithShape="0" blurRad="114300" dist="38100" dir="5400000">
              <a:srgbClr val="9FB3B1">
                <a:alpha val="30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7063740" y="2441448"/>
            <a:ext cx="822960" cy="822960"/>
          </a:xfrm>
          <a:prstGeom prst="ellipse">
            <a:avLst/>
          </a:prstGeom>
          <a:solidFill>
            <a:srgbClr val="E8890C"/>
          </a:solidFill>
          <a:ln/>
          <a:effectLst>
            <a:outerShdw sx="100000" sy="100000" kx="0" ky="0" algn="bl" rotWithShape="0" blurRad="76200" dist="25400" dir="5400000">
              <a:srgbClr val="9FB3B1">
                <a:alpha val="25000"/>
              </a:srgbClr>
            </a:outerShdw>
          </a:effectLst>
        </p:spPr>
      </p:sp>
      <p:pic>
        <p:nvPicPr>
          <p:cNvPr id="18" name="Image 2" descr="assets/ic_sync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9480" y="2647188"/>
            <a:ext cx="411480" cy="411480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6400800" y="3447288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550" b="1" dirty="0">
                <a:solidFill>
                  <a:srgbClr val="1E3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 Wärmepumpe</a:t>
            </a:r>
            <a:endParaRPr lang="en-US" sz="1550" dirty="0"/>
          </a:p>
        </p:txBody>
      </p:sp>
      <p:sp>
        <p:nvSpPr>
          <p:cNvPr id="20" name="Text 15"/>
          <p:cNvSpPr/>
          <p:nvPr/>
        </p:nvSpPr>
        <p:spPr>
          <a:xfrm>
            <a:off x="6492240" y="3931920"/>
            <a:ext cx="196596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395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Verdichter hebt das Temperaturniveau mit Strom deutlich an</a:t>
            </a:r>
            <a:endParaRPr lang="en-US" sz="1200" dirty="0"/>
          </a:p>
        </p:txBody>
      </p:sp>
      <p:sp>
        <p:nvSpPr>
          <p:cNvPr id="21" name="Text 16"/>
          <p:cNvSpPr/>
          <p:nvPr/>
        </p:nvSpPr>
        <p:spPr>
          <a:xfrm>
            <a:off x="8622792" y="3223260"/>
            <a:ext cx="448056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E889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600" dirty="0"/>
          </a:p>
        </p:txBody>
      </p:sp>
      <p:sp>
        <p:nvSpPr>
          <p:cNvPr id="22" name="Shape 17"/>
          <p:cNvSpPr/>
          <p:nvPr/>
        </p:nvSpPr>
        <p:spPr>
          <a:xfrm>
            <a:off x="9052560" y="2148840"/>
            <a:ext cx="2331720" cy="2788920"/>
          </a:xfrm>
          <a:prstGeom prst="roundRect">
            <a:avLst>
              <a:gd name="adj" fmla="val 4706"/>
            </a:avLst>
          </a:prstGeom>
          <a:solidFill>
            <a:srgbClr val="EEF5F3"/>
          </a:solidFill>
          <a:ln w="12700">
            <a:solidFill>
              <a:srgbClr val="DBE8E5"/>
            </a:solidFill>
            <a:prstDash val="solid"/>
          </a:ln>
          <a:effectLst>
            <a:outerShdw sx="100000" sy="100000" kx="0" ky="0" algn="bl" rotWithShape="0" blurRad="114300" dist="38100" dir="5400000">
              <a:srgbClr val="9FB3B1">
                <a:alpha val="30000"/>
              </a:srgbClr>
            </a:outerShdw>
          </a:effectLst>
        </p:spPr>
      </p:sp>
      <p:sp>
        <p:nvSpPr>
          <p:cNvPr id="23" name="Shape 18"/>
          <p:cNvSpPr/>
          <p:nvPr/>
        </p:nvSpPr>
        <p:spPr>
          <a:xfrm>
            <a:off x="9806940" y="2441448"/>
            <a:ext cx="822960" cy="822960"/>
          </a:xfrm>
          <a:prstGeom prst="ellipse">
            <a:avLst/>
          </a:prstGeom>
          <a:solidFill>
            <a:srgbClr val="129A88"/>
          </a:solidFill>
          <a:ln/>
          <a:effectLst>
            <a:outerShdw sx="100000" sy="100000" kx="0" ky="0" algn="bl" rotWithShape="0" blurRad="76200" dist="25400" dir="5400000">
              <a:srgbClr val="9FB3B1">
                <a:alpha val="25000"/>
              </a:srgbClr>
            </a:outerShdw>
          </a:effectLst>
        </p:spPr>
      </p:sp>
      <p:pic>
        <p:nvPicPr>
          <p:cNvPr id="24" name="Image 3" descr="assets/ic_thermoFull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12680" y="2647188"/>
            <a:ext cx="411480" cy="411480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9144000" y="3447288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550" b="1" dirty="0">
                <a:solidFill>
                  <a:srgbClr val="1E3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 Nutzwärme</a:t>
            </a:r>
            <a:endParaRPr lang="en-US" sz="1550" dirty="0"/>
          </a:p>
        </p:txBody>
      </p:sp>
      <p:sp>
        <p:nvSpPr>
          <p:cNvPr id="26" name="Text 20"/>
          <p:cNvSpPr/>
          <p:nvPr/>
        </p:nvSpPr>
        <p:spPr>
          <a:xfrm>
            <a:off x="9235440" y="3931920"/>
            <a:ext cx="196596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395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55–70 °C für Heizung, Warmwasser oder Wärmenetz</a:t>
            </a:r>
            <a:endParaRPr lang="en-US" sz="1200" dirty="0"/>
          </a:p>
        </p:txBody>
      </p:sp>
      <p:sp>
        <p:nvSpPr>
          <p:cNvPr id="27" name="Shape 21"/>
          <p:cNvSpPr/>
          <p:nvPr/>
        </p:nvSpPr>
        <p:spPr>
          <a:xfrm>
            <a:off x="822960" y="5349240"/>
            <a:ext cx="10543032" cy="868680"/>
          </a:xfrm>
          <a:prstGeom prst="roundRect">
            <a:avLst>
              <a:gd name="adj" fmla="val 10526"/>
            </a:avLst>
          </a:prstGeom>
          <a:solidFill>
            <a:srgbClr val="FBF1E2"/>
          </a:solidFill>
          <a:ln w="12700">
            <a:solidFill>
              <a:srgbClr val="F3DFC0"/>
            </a:solidFill>
            <a:prstDash val="solid"/>
          </a:ln>
          <a:effectLst>
            <a:outerShdw sx="100000" sy="100000" kx="0" ky="0" algn="bl" rotWithShape="0" blurRad="114300" dist="38100" dir="5400000">
              <a:srgbClr val="9FB3B1">
                <a:alpha val="30000"/>
              </a:srgbClr>
            </a:outerShdw>
          </a:effectLst>
        </p:spPr>
      </p:sp>
      <p:sp>
        <p:nvSpPr>
          <p:cNvPr id="28" name="Shape 22"/>
          <p:cNvSpPr/>
          <p:nvPr/>
        </p:nvSpPr>
        <p:spPr>
          <a:xfrm>
            <a:off x="1143000" y="5532120"/>
            <a:ext cx="502920" cy="502920"/>
          </a:xfrm>
          <a:prstGeom prst="ellipse">
            <a:avLst/>
          </a:prstGeom>
          <a:solidFill>
            <a:srgbClr val="E8890C"/>
          </a:solidFill>
          <a:ln/>
          <a:effectLst>
            <a:outerShdw sx="100000" sy="100000" kx="0" ky="0" algn="bl" rotWithShape="0" blurRad="76200" dist="25400" dir="5400000">
              <a:srgbClr val="9FB3B1">
                <a:alpha val="25000"/>
              </a:srgbClr>
            </a:outerShdw>
          </a:effectLst>
        </p:spPr>
      </p:sp>
      <p:pic>
        <p:nvPicPr>
          <p:cNvPr id="29" name="Image 4" descr="assets/ic_bolt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8730" y="5657850"/>
            <a:ext cx="251460" cy="251460"/>
          </a:xfrm>
          <a:prstGeom prst="rect">
            <a:avLst/>
          </a:prstGeom>
        </p:spPr>
      </p:pic>
      <p:sp>
        <p:nvSpPr>
          <p:cNvPr id="30" name="Text 23"/>
          <p:cNvSpPr/>
          <p:nvPr/>
        </p:nvSpPr>
        <p:spPr>
          <a:xfrm>
            <a:off x="1828800" y="5349240"/>
            <a:ext cx="932688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A562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Elektrischer Antrieb:  </a:t>
            </a:r>
            <a:pPr algn="l" indent="0" marL="0">
              <a:buNone/>
            </a:pPr>
            <a:r>
              <a:rPr lang="en-US" sz="1350" dirty="0">
                <a:solidFill>
                  <a:srgbClr val="5A431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Jede eingesetzte Kilowattstunde Strom bewegt ein Vielfaches an Wärme — das macht die Wärmepumpe so effizient.</a:t>
            </a:r>
            <a:endParaRPr lang="en-US" sz="1350" dirty="0"/>
          </a:p>
        </p:txBody>
      </p:sp>
      <p:sp>
        <p:nvSpPr>
          <p:cNvPr id="31" name="Text 24"/>
          <p:cNvSpPr/>
          <p:nvPr/>
        </p:nvSpPr>
        <p:spPr>
          <a:xfrm>
            <a:off x="822960" y="642823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50" dirty="0">
                <a:solidFill>
                  <a:srgbClr val="6C8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Wärmepumpen mit Abwärme</a:t>
            </a:r>
            <a:endParaRPr lang="en-US" sz="950" dirty="0"/>
          </a:p>
        </p:txBody>
      </p:sp>
      <p:sp>
        <p:nvSpPr>
          <p:cNvPr id="32" name="Text 25"/>
          <p:cNvSpPr/>
          <p:nvPr/>
        </p:nvSpPr>
        <p:spPr>
          <a:xfrm>
            <a:off x="10972800" y="642823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C8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9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475488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50" b="1" spc="300" kern="0" dirty="0">
                <a:solidFill>
                  <a:srgbClr val="E889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EFFIZIENZ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822960" y="749808"/>
            <a:ext cx="105156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E3B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Warum eine Wärmepumpe nötig ist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822960" y="1874520"/>
            <a:ext cx="557784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2D4A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Abwärme liegt oft auf niedrigem Temperaturniveau — zu niedrig, um damit direkt zu heizen oder Warmwasser bereitzustellen. Die Wärmepumpe hebt dieses Niveau auf einen nutzbaren Bereich an.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822960" y="3337560"/>
            <a:ext cx="5577840" cy="2743200"/>
          </a:xfrm>
          <a:prstGeom prst="roundRect">
            <a:avLst>
              <a:gd name="adj" fmla="val 4000"/>
            </a:avLst>
          </a:prstGeom>
          <a:solidFill>
            <a:srgbClr val="FBF1E2"/>
          </a:solidFill>
          <a:ln w="12700">
            <a:solidFill>
              <a:srgbClr val="F3DFC0"/>
            </a:solidFill>
            <a:prstDash val="solid"/>
          </a:ln>
          <a:effectLst>
            <a:outerShdw sx="100000" sy="100000" kx="0" ky="0" algn="bl" rotWithShape="0" blurRad="114300" dist="38100" dir="5400000">
              <a:srgbClr val="9FB3B1">
                <a:alpha val="3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1143000" y="3611880"/>
            <a:ext cx="731520" cy="731520"/>
          </a:xfrm>
          <a:prstGeom prst="ellipse">
            <a:avLst/>
          </a:prstGeom>
          <a:solidFill>
            <a:srgbClr val="E8890C"/>
          </a:solidFill>
          <a:ln/>
          <a:effectLst>
            <a:outerShdw sx="100000" sy="100000" kx="0" ky="0" algn="bl" rotWithShape="0" blurRad="76200" dist="25400" dir="5400000">
              <a:srgbClr val="9FB3B1">
                <a:alpha val="25000"/>
              </a:srgbClr>
            </a:outerShdw>
          </a:effectLst>
        </p:spPr>
      </p:sp>
      <p:pic>
        <p:nvPicPr>
          <p:cNvPr id="7" name="Image 0" descr="assets/ic_bulb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25880" y="3794760"/>
            <a:ext cx="365760" cy="36576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2057400" y="3639312"/>
            <a:ext cx="4114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50" b="1" dirty="0">
                <a:solidFill>
                  <a:srgbClr val="A562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Entscheidend: die Quelltemperatur</a:t>
            </a:r>
            <a:endParaRPr lang="en-US" sz="1550" dirty="0"/>
          </a:p>
        </p:txBody>
      </p:sp>
      <p:sp>
        <p:nvSpPr>
          <p:cNvPr id="9" name="Text 6"/>
          <p:cNvSpPr/>
          <p:nvPr/>
        </p:nvSpPr>
        <p:spPr>
          <a:xfrm>
            <a:off x="1188720" y="4297680"/>
            <a:ext cx="4937760" cy="1691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1400" dirty="0">
                <a:solidFill>
                  <a:srgbClr val="5A431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 höher und konstanter die Temperatur der Quelle, desto effizienter arbeitet die Wärmepumpe. Warme, stetige Abwärme liefert deutlich bessere Werte — eine höhere Jahresarbeitszahl — als kalte, schwankende Außenluft.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6812280" y="1874520"/>
            <a:ext cx="4553712" cy="4206240"/>
          </a:xfrm>
          <a:prstGeom prst="roundRect">
            <a:avLst>
              <a:gd name="adj" fmla="val 2609"/>
            </a:avLst>
          </a:prstGeom>
          <a:solidFill>
            <a:srgbClr val="EEF5F3"/>
          </a:solidFill>
          <a:ln w="12700">
            <a:solidFill>
              <a:srgbClr val="DBE8E5"/>
            </a:solidFill>
            <a:prstDash val="solid"/>
          </a:ln>
          <a:effectLst>
            <a:outerShdw sx="100000" sy="100000" kx="0" ky="0" algn="bl" rotWithShape="0" blurRad="114300" dist="38100" dir="5400000">
              <a:srgbClr val="9FB3B1">
                <a:alpha val="30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7680960" y="4160520"/>
            <a:ext cx="960120" cy="1234440"/>
          </a:xfrm>
          <a:prstGeom prst="roundRect">
            <a:avLst>
              <a:gd name="adj" fmla="val 5714"/>
            </a:avLst>
          </a:prstGeom>
          <a:solidFill>
            <a:srgbClr val="E8890C"/>
          </a:solidFill>
          <a:ln/>
        </p:spPr>
      </p:sp>
      <p:sp>
        <p:nvSpPr>
          <p:cNvPr id="12" name="Text 9"/>
          <p:cNvSpPr/>
          <p:nvPr/>
        </p:nvSpPr>
        <p:spPr>
          <a:xfrm>
            <a:off x="7360920" y="3749040"/>
            <a:ext cx="1600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A562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~30 °C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7360920" y="5440680"/>
            <a:ext cx="160020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1200" dirty="0">
                <a:solidFill>
                  <a:srgbClr val="1E3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Abwärme-</a:t>
            </a:r>
            <a:endParaRPr lang="en-US" sz="1200" dirty="0"/>
          </a:p>
          <a:p>
            <a:pPr algn="ctr" indent="0" marL="0">
              <a:lnSpc>
                <a:spcPct val="95000"/>
              </a:lnSpc>
              <a:buNone/>
            </a:pPr>
            <a:r>
              <a:rPr lang="en-US" sz="1200" dirty="0">
                <a:solidFill>
                  <a:srgbClr val="1E3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Quelle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9601200" y="2606040"/>
            <a:ext cx="960120" cy="2788920"/>
          </a:xfrm>
          <a:prstGeom prst="roundRect">
            <a:avLst>
              <a:gd name="adj" fmla="val 5714"/>
            </a:avLst>
          </a:prstGeom>
          <a:solidFill>
            <a:srgbClr val="129A88"/>
          </a:solidFill>
          <a:ln/>
        </p:spPr>
      </p:sp>
      <p:sp>
        <p:nvSpPr>
          <p:cNvPr id="15" name="Text 12"/>
          <p:cNvSpPr/>
          <p:nvPr/>
        </p:nvSpPr>
        <p:spPr>
          <a:xfrm>
            <a:off x="9281160" y="2194560"/>
            <a:ext cx="1600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E7D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~65 °C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9281160" y="5440680"/>
            <a:ext cx="160020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1200" dirty="0">
                <a:solidFill>
                  <a:srgbClr val="1E3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Nutz-</a:t>
            </a:r>
            <a:endParaRPr lang="en-US" sz="1200" dirty="0"/>
          </a:p>
          <a:p>
            <a:pPr algn="ctr" indent="0" marL="0">
              <a:lnSpc>
                <a:spcPct val="95000"/>
              </a:lnSpc>
              <a:buNone/>
            </a:pPr>
            <a:r>
              <a:rPr lang="en-US" sz="1200" dirty="0">
                <a:solidFill>
                  <a:srgbClr val="1E3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wärme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7178040" y="5394960"/>
            <a:ext cx="3822192" cy="0"/>
          </a:xfrm>
          <a:prstGeom prst="line">
            <a:avLst/>
          </a:prstGeom>
          <a:noFill/>
          <a:ln w="12700">
            <a:solidFill>
              <a:srgbClr val="C4D6D3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 flipV="1">
            <a:off x="8161020" y="2743200"/>
            <a:ext cx="1920240" cy="1417320"/>
          </a:xfrm>
          <a:prstGeom prst="line">
            <a:avLst/>
          </a:prstGeom>
          <a:noFill/>
          <a:ln w="31750">
            <a:solidFill>
              <a:srgbClr val="A5620A"/>
            </a:solidFill>
            <a:prstDash val="dash"/>
            <a:tailEnd type="triangle"/>
          </a:ln>
        </p:spPr>
      </p:sp>
      <p:sp>
        <p:nvSpPr>
          <p:cNvPr id="19" name="Text 16"/>
          <p:cNvSpPr/>
          <p:nvPr/>
        </p:nvSpPr>
        <p:spPr>
          <a:xfrm>
            <a:off x="7178040" y="2103120"/>
            <a:ext cx="382219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E3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Temperatur-Hub</a:t>
            </a:r>
            <a:endParaRPr lang="en-US" sz="1350" dirty="0"/>
          </a:p>
        </p:txBody>
      </p:sp>
      <p:sp>
        <p:nvSpPr>
          <p:cNvPr id="20" name="Shape 17"/>
          <p:cNvSpPr/>
          <p:nvPr/>
        </p:nvSpPr>
        <p:spPr>
          <a:xfrm>
            <a:off x="8833104" y="4142232"/>
            <a:ext cx="512064" cy="512064"/>
          </a:xfrm>
          <a:prstGeom prst="ellipse">
            <a:avLst/>
          </a:prstGeom>
          <a:solidFill>
            <a:srgbClr val="16363D"/>
          </a:solidFill>
          <a:ln/>
          <a:effectLst>
            <a:outerShdw sx="100000" sy="100000" kx="0" ky="0" algn="bl" rotWithShape="0" blurRad="76200" dist="25400" dir="5400000">
              <a:srgbClr val="9FB3B1">
                <a:alpha val="25000"/>
              </a:srgbClr>
            </a:outerShdw>
          </a:effectLst>
        </p:spPr>
      </p:sp>
      <p:pic>
        <p:nvPicPr>
          <p:cNvPr id="21" name="Image 1" descr="assets/ic_bol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1120" y="4270248"/>
            <a:ext cx="256032" cy="256032"/>
          </a:xfrm>
          <a:prstGeom prst="rect">
            <a:avLst/>
          </a:prstGeom>
        </p:spPr>
      </p:pic>
      <p:sp>
        <p:nvSpPr>
          <p:cNvPr id="22" name="Text 18"/>
          <p:cNvSpPr/>
          <p:nvPr/>
        </p:nvSpPr>
        <p:spPr>
          <a:xfrm>
            <a:off x="822960" y="642823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50" dirty="0">
                <a:solidFill>
                  <a:srgbClr val="6C8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Wärmepumpen mit Abwärme</a:t>
            </a:r>
            <a:endParaRPr lang="en-US" sz="950" dirty="0"/>
          </a:p>
        </p:txBody>
      </p:sp>
      <p:sp>
        <p:nvSpPr>
          <p:cNvPr id="23" name="Text 19"/>
          <p:cNvSpPr/>
          <p:nvPr/>
        </p:nvSpPr>
        <p:spPr>
          <a:xfrm>
            <a:off x="10972800" y="642823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C8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9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475488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50" b="1" spc="300" kern="0" dirty="0">
                <a:solidFill>
                  <a:srgbClr val="E889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WÄRMEQUELLEN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822960" y="749808"/>
            <a:ext cx="105156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E3B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 unvermeidbare Abwärme entsteht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822960" y="1783080"/>
            <a:ext cx="3364992" cy="1965960"/>
          </a:xfrm>
          <a:prstGeom prst="roundRect">
            <a:avLst>
              <a:gd name="adj" fmla="val 5581"/>
            </a:avLst>
          </a:prstGeom>
          <a:solidFill>
            <a:srgbClr val="EEF5F3"/>
          </a:solidFill>
          <a:ln w="12700">
            <a:solidFill>
              <a:srgbClr val="DBE8E5"/>
            </a:solidFill>
            <a:prstDash val="solid"/>
          </a:ln>
          <a:effectLst>
            <a:outerShdw sx="100000" sy="100000" kx="0" ky="0" algn="bl" rotWithShape="0" blurRad="114300" dist="38100" dir="5400000">
              <a:srgbClr val="9FB3B1">
                <a:alpha val="3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143000" y="2103120"/>
            <a:ext cx="713232" cy="713232"/>
          </a:xfrm>
          <a:prstGeom prst="ellipse">
            <a:avLst/>
          </a:prstGeom>
          <a:solidFill>
            <a:srgbClr val="E8890C"/>
          </a:solidFill>
          <a:ln/>
          <a:effectLst>
            <a:outerShdw sx="100000" sy="100000" kx="0" ky="0" algn="bl" rotWithShape="0" blurRad="76200" dist="25400" dir="5400000">
              <a:srgbClr val="9FB3B1">
                <a:alpha val="25000"/>
              </a:srgbClr>
            </a:outerShdw>
          </a:effectLst>
        </p:spPr>
      </p:sp>
      <p:pic>
        <p:nvPicPr>
          <p:cNvPr id="6" name="Image 0" descr="assets/ic_industr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21308" y="2281428"/>
            <a:ext cx="356616" cy="356616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993392" y="2093976"/>
            <a:ext cx="19933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1500" b="1" dirty="0">
                <a:solidFill>
                  <a:srgbClr val="1E3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Industrie &amp; Produktion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1152144" y="2953512"/>
            <a:ext cx="1417320" cy="384048"/>
          </a:xfrm>
          <a:prstGeom prst="roundRect">
            <a:avLst>
              <a:gd name="adj" fmla="val 50000"/>
            </a:avLst>
          </a:prstGeom>
          <a:solidFill>
            <a:srgbClr val="FBF1E2"/>
          </a:solidFill>
          <a:ln w="12700">
            <a:solidFill>
              <a:srgbClr val="F1D8B4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152144" y="2953512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A562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 – &gt;100 °C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2697480" y="2953512"/>
            <a:ext cx="130759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4361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Prozesse, Abgase, Prozesswasser</a:t>
            </a:r>
            <a:endParaRPr lang="en-US" sz="1150" dirty="0"/>
          </a:p>
        </p:txBody>
      </p:sp>
      <p:sp>
        <p:nvSpPr>
          <p:cNvPr id="11" name="Shape 8"/>
          <p:cNvSpPr/>
          <p:nvPr/>
        </p:nvSpPr>
        <p:spPr>
          <a:xfrm>
            <a:off x="4480560" y="1783080"/>
            <a:ext cx="3364992" cy="1965960"/>
          </a:xfrm>
          <a:prstGeom prst="roundRect">
            <a:avLst>
              <a:gd name="adj" fmla="val 5581"/>
            </a:avLst>
          </a:prstGeom>
          <a:solidFill>
            <a:srgbClr val="EEF5F3"/>
          </a:solidFill>
          <a:ln w="12700">
            <a:solidFill>
              <a:srgbClr val="DBE8E5"/>
            </a:solidFill>
            <a:prstDash val="solid"/>
          </a:ln>
          <a:effectLst>
            <a:outerShdw sx="100000" sy="100000" kx="0" ky="0" algn="bl" rotWithShape="0" blurRad="114300" dist="38100" dir="5400000">
              <a:srgbClr val="9FB3B1">
                <a:alpha val="30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800600" y="2103120"/>
            <a:ext cx="713232" cy="713232"/>
          </a:xfrm>
          <a:prstGeom prst="ellipse">
            <a:avLst/>
          </a:prstGeom>
          <a:solidFill>
            <a:srgbClr val="129A88"/>
          </a:solidFill>
          <a:ln/>
          <a:effectLst>
            <a:outerShdw sx="100000" sy="100000" kx="0" ky="0" algn="bl" rotWithShape="0" blurRad="76200" dist="25400" dir="5400000">
              <a:srgbClr val="9FB3B1">
                <a:alpha val="25000"/>
              </a:srgbClr>
            </a:outerShdw>
          </a:effectLst>
        </p:spPr>
      </p:sp>
      <p:pic>
        <p:nvPicPr>
          <p:cNvPr id="13" name="Image 1" descr="assets/ic_serve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8908" y="2281428"/>
            <a:ext cx="356616" cy="356616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5650992" y="2093976"/>
            <a:ext cx="19933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1500" b="1" dirty="0">
                <a:solidFill>
                  <a:srgbClr val="1E3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Rechenzentren</a:t>
            </a:r>
            <a:endParaRPr lang="en-US" sz="1500" dirty="0"/>
          </a:p>
        </p:txBody>
      </p:sp>
      <p:sp>
        <p:nvSpPr>
          <p:cNvPr id="15" name="Shape 11"/>
          <p:cNvSpPr/>
          <p:nvPr/>
        </p:nvSpPr>
        <p:spPr>
          <a:xfrm>
            <a:off x="4809744" y="2953512"/>
            <a:ext cx="1417320" cy="384048"/>
          </a:xfrm>
          <a:prstGeom prst="roundRect">
            <a:avLst>
              <a:gd name="adj" fmla="val 50000"/>
            </a:avLst>
          </a:prstGeom>
          <a:solidFill>
            <a:srgbClr val="FBF1E2"/>
          </a:solidFill>
          <a:ln w="12700">
            <a:solidFill>
              <a:srgbClr val="F1D8B4"/>
            </a:solidFill>
            <a:prstDash val="solid"/>
          </a:ln>
        </p:spPr>
      </p:sp>
      <p:sp>
        <p:nvSpPr>
          <p:cNvPr id="16" name="Text 12"/>
          <p:cNvSpPr/>
          <p:nvPr/>
        </p:nvSpPr>
        <p:spPr>
          <a:xfrm>
            <a:off x="4809744" y="2953512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A562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 – 40 °C</a:t>
            </a:r>
            <a:endParaRPr lang="en-US" sz="1200" dirty="0"/>
          </a:p>
        </p:txBody>
      </p:sp>
      <p:sp>
        <p:nvSpPr>
          <p:cNvPr id="17" name="Text 13"/>
          <p:cNvSpPr/>
          <p:nvPr/>
        </p:nvSpPr>
        <p:spPr>
          <a:xfrm>
            <a:off x="6355080" y="2953512"/>
            <a:ext cx="130759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4361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Server laufen rund um die Uhr</a:t>
            </a:r>
            <a:endParaRPr lang="en-US" sz="1150" dirty="0"/>
          </a:p>
        </p:txBody>
      </p:sp>
      <p:sp>
        <p:nvSpPr>
          <p:cNvPr id="18" name="Shape 14"/>
          <p:cNvSpPr/>
          <p:nvPr/>
        </p:nvSpPr>
        <p:spPr>
          <a:xfrm>
            <a:off x="8138160" y="1783080"/>
            <a:ext cx="3364992" cy="1965960"/>
          </a:xfrm>
          <a:prstGeom prst="roundRect">
            <a:avLst>
              <a:gd name="adj" fmla="val 5581"/>
            </a:avLst>
          </a:prstGeom>
          <a:solidFill>
            <a:srgbClr val="EEF5F3"/>
          </a:solidFill>
          <a:ln w="12700">
            <a:solidFill>
              <a:srgbClr val="DBE8E5"/>
            </a:solidFill>
            <a:prstDash val="solid"/>
          </a:ln>
          <a:effectLst>
            <a:outerShdw sx="100000" sy="100000" kx="0" ky="0" algn="bl" rotWithShape="0" blurRad="114300" dist="38100" dir="5400000">
              <a:srgbClr val="9FB3B1">
                <a:alpha val="30000"/>
              </a:srgbClr>
            </a:outerShdw>
          </a:effectLst>
        </p:spPr>
      </p:sp>
      <p:sp>
        <p:nvSpPr>
          <p:cNvPr id="19" name="Shape 15"/>
          <p:cNvSpPr/>
          <p:nvPr/>
        </p:nvSpPr>
        <p:spPr>
          <a:xfrm>
            <a:off x="8458200" y="2103120"/>
            <a:ext cx="713232" cy="713232"/>
          </a:xfrm>
          <a:prstGeom prst="ellipse">
            <a:avLst/>
          </a:prstGeom>
          <a:solidFill>
            <a:srgbClr val="E8890C"/>
          </a:solidFill>
          <a:ln/>
          <a:effectLst>
            <a:outerShdw sx="100000" sy="100000" kx="0" ky="0" algn="bl" rotWithShape="0" blurRad="76200" dist="25400" dir="5400000">
              <a:srgbClr val="9FB3B1">
                <a:alpha val="25000"/>
              </a:srgbClr>
            </a:outerShdw>
          </a:effectLst>
        </p:spPr>
      </p:sp>
      <p:pic>
        <p:nvPicPr>
          <p:cNvPr id="20" name="Image 2" descr="assets/ic_water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6508" y="2281428"/>
            <a:ext cx="356616" cy="356616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9308592" y="2093976"/>
            <a:ext cx="19933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1500" b="1" dirty="0">
                <a:solidFill>
                  <a:srgbClr val="1E3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Abwasser</a:t>
            </a:r>
            <a:endParaRPr lang="en-US" sz="1500" dirty="0"/>
          </a:p>
        </p:txBody>
      </p:sp>
      <p:sp>
        <p:nvSpPr>
          <p:cNvPr id="22" name="Shape 17"/>
          <p:cNvSpPr/>
          <p:nvPr/>
        </p:nvSpPr>
        <p:spPr>
          <a:xfrm>
            <a:off x="8467344" y="2953512"/>
            <a:ext cx="1417320" cy="384048"/>
          </a:xfrm>
          <a:prstGeom prst="roundRect">
            <a:avLst>
              <a:gd name="adj" fmla="val 50000"/>
            </a:avLst>
          </a:prstGeom>
          <a:solidFill>
            <a:srgbClr val="FBF1E2"/>
          </a:solidFill>
          <a:ln w="12700">
            <a:solidFill>
              <a:srgbClr val="F1D8B4"/>
            </a:solidFill>
            <a:prstDash val="solid"/>
          </a:ln>
        </p:spPr>
      </p:sp>
      <p:sp>
        <p:nvSpPr>
          <p:cNvPr id="23" name="Text 18"/>
          <p:cNvSpPr/>
          <p:nvPr/>
        </p:nvSpPr>
        <p:spPr>
          <a:xfrm>
            <a:off x="8467344" y="2953512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A562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– 20 °C</a:t>
            </a:r>
            <a:endParaRPr lang="en-US" sz="1200" dirty="0"/>
          </a:p>
        </p:txBody>
      </p:sp>
      <p:sp>
        <p:nvSpPr>
          <p:cNvPr id="24" name="Text 19"/>
          <p:cNvSpPr/>
          <p:nvPr/>
        </p:nvSpPr>
        <p:spPr>
          <a:xfrm>
            <a:off x="10012680" y="2953512"/>
            <a:ext cx="130759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4361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Kanäle &amp; Kläranlagen, ganzjährig</a:t>
            </a:r>
            <a:endParaRPr lang="en-US" sz="1150" dirty="0"/>
          </a:p>
        </p:txBody>
      </p:sp>
      <p:sp>
        <p:nvSpPr>
          <p:cNvPr id="25" name="Shape 20"/>
          <p:cNvSpPr/>
          <p:nvPr/>
        </p:nvSpPr>
        <p:spPr>
          <a:xfrm>
            <a:off x="822960" y="4041648"/>
            <a:ext cx="3364992" cy="1965960"/>
          </a:xfrm>
          <a:prstGeom prst="roundRect">
            <a:avLst>
              <a:gd name="adj" fmla="val 5581"/>
            </a:avLst>
          </a:prstGeom>
          <a:solidFill>
            <a:srgbClr val="EEF5F3"/>
          </a:solidFill>
          <a:ln w="12700">
            <a:solidFill>
              <a:srgbClr val="DBE8E5"/>
            </a:solidFill>
            <a:prstDash val="solid"/>
          </a:ln>
          <a:effectLst>
            <a:outerShdw sx="100000" sy="100000" kx="0" ky="0" algn="bl" rotWithShape="0" blurRad="114300" dist="38100" dir="5400000">
              <a:srgbClr val="9FB3B1">
                <a:alpha val="30000"/>
              </a:srgbClr>
            </a:outerShdw>
          </a:effectLst>
        </p:spPr>
      </p:sp>
      <p:sp>
        <p:nvSpPr>
          <p:cNvPr id="26" name="Shape 21"/>
          <p:cNvSpPr/>
          <p:nvPr/>
        </p:nvSpPr>
        <p:spPr>
          <a:xfrm>
            <a:off x="1143000" y="4361688"/>
            <a:ext cx="713232" cy="713232"/>
          </a:xfrm>
          <a:prstGeom prst="ellipse">
            <a:avLst/>
          </a:prstGeom>
          <a:solidFill>
            <a:srgbClr val="129A88"/>
          </a:solidFill>
          <a:ln/>
          <a:effectLst>
            <a:outerShdw sx="100000" sy="100000" kx="0" ky="0" algn="bl" rotWithShape="0" blurRad="76200" dist="25400" dir="5400000">
              <a:srgbClr val="9FB3B1">
                <a:alpha val="25000"/>
              </a:srgbClr>
            </a:outerShdw>
          </a:effectLst>
        </p:spPr>
      </p:sp>
      <p:pic>
        <p:nvPicPr>
          <p:cNvPr id="27" name="Image 3" descr="assets/ic_fan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1308" y="4539996"/>
            <a:ext cx="356616" cy="356616"/>
          </a:xfrm>
          <a:prstGeom prst="rect">
            <a:avLst/>
          </a:prstGeom>
        </p:spPr>
      </p:pic>
      <p:sp>
        <p:nvSpPr>
          <p:cNvPr id="28" name="Text 22"/>
          <p:cNvSpPr/>
          <p:nvPr/>
        </p:nvSpPr>
        <p:spPr>
          <a:xfrm>
            <a:off x="1993392" y="4352544"/>
            <a:ext cx="19933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1500" b="1" dirty="0">
                <a:solidFill>
                  <a:srgbClr val="1E3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Abluft &amp; Fortluft</a:t>
            </a:r>
            <a:endParaRPr lang="en-US" sz="1500" dirty="0"/>
          </a:p>
        </p:txBody>
      </p:sp>
      <p:sp>
        <p:nvSpPr>
          <p:cNvPr id="29" name="Shape 23"/>
          <p:cNvSpPr/>
          <p:nvPr/>
        </p:nvSpPr>
        <p:spPr>
          <a:xfrm>
            <a:off x="1152144" y="5212080"/>
            <a:ext cx="1417320" cy="384048"/>
          </a:xfrm>
          <a:prstGeom prst="roundRect">
            <a:avLst>
              <a:gd name="adj" fmla="val 50000"/>
            </a:avLst>
          </a:prstGeom>
          <a:solidFill>
            <a:srgbClr val="FBF1E2"/>
          </a:solidFill>
          <a:ln w="12700">
            <a:solidFill>
              <a:srgbClr val="F1D8B4"/>
            </a:solidFill>
            <a:prstDash val="solid"/>
          </a:ln>
        </p:spPr>
      </p:sp>
      <p:sp>
        <p:nvSpPr>
          <p:cNvPr id="30" name="Text 24"/>
          <p:cNvSpPr/>
          <p:nvPr/>
        </p:nvSpPr>
        <p:spPr>
          <a:xfrm>
            <a:off x="1152144" y="521208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A562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 – 35 °C</a:t>
            </a:r>
            <a:endParaRPr lang="en-US" sz="1200" dirty="0"/>
          </a:p>
        </p:txBody>
      </p:sp>
      <p:sp>
        <p:nvSpPr>
          <p:cNvPr id="31" name="Text 25"/>
          <p:cNvSpPr/>
          <p:nvPr/>
        </p:nvSpPr>
        <p:spPr>
          <a:xfrm>
            <a:off x="2697480" y="5212080"/>
            <a:ext cx="130759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4361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Lüftung von Gebäuden &amp; Prozessen</a:t>
            </a:r>
            <a:endParaRPr lang="en-US" sz="1150" dirty="0"/>
          </a:p>
        </p:txBody>
      </p:sp>
      <p:sp>
        <p:nvSpPr>
          <p:cNvPr id="32" name="Shape 26"/>
          <p:cNvSpPr/>
          <p:nvPr/>
        </p:nvSpPr>
        <p:spPr>
          <a:xfrm>
            <a:off x="4480560" y="4041648"/>
            <a:ext cx="3364992" cy="1965960"/>
          </a:xfrm>
          <a:prstGeom prst="roundRect">
            <a:avLst>
              <a:gd name="adj" fmla="val 5581"/>
            </a:avLst>
          </a:prstGeom>
          <a:solidFill>
            <a:srgbClr val="EEF5F3"/>
          </a:solidFill>
          <a:ln w="12700">
            <a:solidFill>
              <a:srgbClr val="DBE8E5"/>
            </a:solidFill>
            <a:prstDash val="solid"/>
          </a:ln>
          <a:effectLst>
            <a:outerShdw sx="100000" sy="100000" kx="0" ky="0" algn="bl" rotWithShape="0" blurRad="114300" dist="38100" dir="5400000">
              <a:srgbClr val="9FB3B1">
                <a:alpha val="30000"/>
              </a:srgbClr>
            </a:outerShdw>
          </a:effectLst>
        </p:spPr>
      </p:sp>
      <p:sp>
        <p:nvSpPr>
          <p:cNvPr id="33" name="Shape 27"/>
          <p:cNvSpPr/>
          <p:nvPr/>
        </p:nvSpPr>
        <p:spPr>
          <a:xfrm>
            <a:off x="4800600" y="4361688"/>
            <a:ext cx="713232" cy="713232"/>
          </a:xfrm>
          <a:prstGeom prst="ellipse">
            <a:avLst/>
          </a:prstGeom>
          <a:solidFill>
            <a:srgbClr val="E8890C"/>
          </a:solidFill>
          <a:ln/>
          <a:effectLst>
            <a:outerShdw sx="100000" sy="100000" kx="0" ky="0" algn="bl" rotWithShape="0" blurRad="76200" dist="25400" dir="5400000">
              <a:srgbClr val="9FB3B1">
                <a:alpha val="25000"/>
              </a:srgbClr>
            </a:outerShdw>
          </a:effectLst>
        </p:spPr>
      </p:sp>
      <p:pic>
        <p:nvPicPr>
          <p:cNvPr id="34" name="Image 4" descr="assets/ic_snowflak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8908" y="4539996"/>
            <a:ext cx="356616" cy="356616"/>
          </a:xfrm>
          <a:prstGeom prst="rect">
            <a:avLst/>
          </a:prstGeom>
        </p:spPr>
      </p:pic>
      <p:sp>
        <p:nvSpPr>
          <p:cNvPr id="35" name="Text 28"/>
          <p:cNvSpPr/>
          <p:nvPr/>
        </p:nvSpPr>
        <p:spPr>
          <a:xfrm>
            <a:off x="5650992" y="4352544"/>
            <a:ext cx="19933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1500" b="1" dirty="0">
                <a:solidFill>
                  <a:srgbClr val="1E3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Kälte- &amp; Kühlanlagen</a:t>
            </a:r>
            <a:endParaRPr lang="en-US" sz="1500" dirty="0"/>
          </a:p>
        </p:txBody>
      </p:sp>
      <p:sp>
        <p:nvSpPr>
          <p:cNvPr id="36" name="Shape 29"/>
          <p:cNvSpPr/>
          <p:nvPr/>
        </p:nvSpPr>
        <p:spPr>
          <a:xfrm>
            <a:off x="4809744" y="5212080"/>
            <a:ext cx="1417320" cy="384048"/>
          </a:xfrm>
          <a:prstGeom prst="roundRect">
            <a:avLst>
              <a:gd name="adj" fmla="val 50000"/>
            </a:avLst>
          </a:prstGeom>
          <a:solidFill>
            <a:srgbClr val="FBF1E2"/>
          </a:solidFill>
          <a:ln w="12700">
            <a:solidFill>
              <a:srgbClr val="F1D8B4"/>
            </a:solidFill>
            <a:prstDash val="solid"/>
          </a:ln>
        </p:spPr>
      </p:sp>
      <p:sp>
        <p:nvSpPr>
          <p:cNvPr id="37" name="Text 30"/>
          <p:cNvSpPr/>
          <p:nvPr/>
        </p:nvSpPr>
        <p:spPr>
          <a:xfrm>
            <a:off x="4809744" y="521208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A562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 – 45 °C</a:t>
            </a:r>
            <a:endParaRPr lang="en-US" sz="1200" dirty="0"/>
          </a:p>
        </p:txBody>
      </p:sp>
      <p:sp>
        <p:nvSpPr>
          <p:cNvPr id="38" name="Text 31"/>
          <p:cNvSpPr/>
          <p:nvPr/>
        </p:nvSpPr>
        <p:spPr>
          <a:xfrm>
            <a:off x="6355080" y="5212080"/>
            <a:ext cx="130759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4361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Abwärme der Kondensatoren</a:t>
            </a:r>
            <a:endParaRPr lang="en-US" sz="1150" dirty="0"/>
          </a:p>
        </p:txBody>
      </p:sp>
      <p:sp>
        <p:nvSpPr>
          <p:cNvPr id="39" name="Shape 32"/>
          <p:cNvSpPr/>
          <p:nvPr/>
        </p:nvSpPr>
        <p:spPr>
          <a:xfrm>
            <a:off x="8138160" y="4041648"/>
            <a:ext cx="3364992" cy="1965960"/>
          </a:xfrm>
          <a:prstGeom prst="roundRect">
            <a:avLst>
              <a:gd name="adj" fmla="val 5581"/>
            </a:avLst>
          </a:prstGeom>
          <a:solidFill>
            <a:srgbClr val="EEF5F3"/>
          </a:solidFill>
          <a:ln w="12700">
            <a:solidFill>
              <a:srgbClr val="DBE8E5"/>
            </a:solidFill>
            <a:prstDash val="solid"/>
          </a:ln>
          <a:effectLst>
            <a:outerShdw sx="100000" sy="100000" kx="0" ky="0" algn="bl" rotWithShape="0" blurRad="114300" dist="38100" dir="5400000">
              <a:srgbClr val="9FB3B1">
                <a:alpha val="30000"/>
              </a:srgbClr>
            </a:outerShdw>
          </a:effectLst>
        </p:spPr>
      </p:sp>
      <p:sp>
        <p:nvSpPr>
          <p:cNvPr id="40" name="Shape 33"/>
          <p:cNvSpPr/>
          <p:nvPr/>
        </p:nvSpPr>
        <p:spPr>
          <a:xfrm>
            <a:off x="8458200" y="4361688"/>
            <a:ext cx="713232" cy="713232"/>
          </a:xfrm>
          <a:prstGeom prst="ellipse">
            <a:avLst/>
          </a:prstGeom>
          <a:solidFill>
            <a:srgbClr val="129A88"/>
          </a:solidFill>
          <a:ln/>
          <a:effectLst>
            <a:outerShdw sx="100000" sy="100000" kx="0" ky="0" algn="bl" rotWithShape="0" blurRad="76200" dist="25400" dir="5400000">
              <a:srgbClr val="9FB3B1">
                <a:alpha val="25000"/>
              </a:srgbClr>
            </a:outerShdw>
          </a:effectLst>
        </p:spPr>
      </p:sp>
      <p:pic>
        <p:nvPicPr>
          <p:cNvPr id="41" name="Image 5" descr="assets/ic_cart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36508" y="4539996"/>
            <a:ext cx="356616" cy="356616"/>
          </a:xfrm>
          <a:prstGeom prst="rect">
            <a:avLst/>
          </a:prstGeom>
        </p:spPr>
      </p:pic>
      <p:sp>
        <p:nvSpPr>
          <p:cNvPr id="42" name="Text 34"/>
          <p:cNvSpPr/>
          <p:nvPr/>
        </p:nvSpPr>
        <p:spPr>
          <a:xfrm>
            <a:off x="9308592" y="4352544"/>
            <a:ext cx="19933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1500" b="1" dirty="0">
                <a:solidFill>
                  <a:srgbClr val="1E3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Gewerbe &amp; Handel</a:t>
            </a:r>
            <a:endParaRPr lang="en-US" sz="1500" dirty="0"/>
          </a:p>
        </p:txBody>
      </p:sp>
      <p:sp>
        <p:nvSpPr>
          <p:cNvPr id="43" name="Shape 35"/>
          <p:cNvSpPr/>
          <p:nvPr/>
        </p:nvSpPr>
        <p:spPr>
          <a:xfrm>
            <a:off x="8467344" y="5212080"/>
            <a:ext cx="1417320" cy="384048"/>
          </a:xfrm>
          <a:prstGeom prst="roundRect">
            <a:avLst>
              <a:gd name="adj" fmla="val 50000"/>
            </a:avLst>
          </a:prstGeom>
          <a:solidFill>
            <a:srgbClr val="FBF1E2"/>
          </a:solidFill>
          <a:ln w="12700">
            <a:solidFill>
              <a:srgbClr val="F1D8B4"/>
            </a:solidFill>
            <a:prstDash val="solid"/>
          </a:ln>
        </p:spPr>
      </p:sp>
      <p:sp>
        <p:nvSpPr>
          <p:cNvPr id="44" name="Text 36"/>
          <p:cNvSpPr/>
          <p:nvPr/>
        </p:nvSpPr>
        <p:spPr>
          <a:xfrm>
            <a:off x="8467344" y="521208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A562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 – 40 °C</a:t>
            </a:r>
            <a:endParaRPr lang="en-US" sz="1200" dirty="0"/>
          </a:p>
        </p:txBody>
      </p:sp>
      <p:sp>
        <p:nvSpPr>
          <p:cNvPr id="45" name="Text 37"/>
          <p:cNvSpPr/>
          <p:nvPr/>
        </p:nvSpPr>
        <p:spPr>
          <a:xfrm>
            <a:off x="10012680" y="5212080"/>
            <a:ext cx="130759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4361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z. B. Supermarkt-Kühlung</a:t>
            </a:r>
            <a:endParaRPr lang="en-US" sz="1150" dirty="0"/>
          </a:p>
        </p:txBody>
      </p:sp>
      <p:sp>
        <p:nvSpPr>
          <p:cNvPr id="46" name="Text 38"/>
          <p:cNvSpPr/>
          <p:nvPr/>
        </p:nvSpPr>
        <p:spPr>
          <a:xfrm>
            <a:off x="822960" y="642823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50" dirty="0">
                <a:solidFill>
                  <a:srgbClr val="6C8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Wärmepumpen mit Abwärme</a:t>
            </a:r>
            <a:endParaRPr lang="en-US" sz="950" dirty="0"/>
          </a:p>
        </p:txBody>
      </p:sp>
      <p:sp>
        <p:nvSpPr>
          <p:cNvPr id="47" name="Text 39"/>
          <p:cNvSpPr/>
          <p:nvPr/>
        </p:nvSpPr>
        <p:spPr>
          <a:xfrm>
            <a:off x="10972800" y="642823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C8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9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475488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50" b="1" spc="300" kern="0" dirty="0">
                <a:solidFill>
                  <a:srgbClr val="E889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POTENZIAL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822960" y="749808"/>
            <a:ext cx="105156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E3B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Ein großes, ungenutztes Potenzial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822960" y="1627632"/>
            <a:ext cx="10515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dirty="0">
                <a:solidFill>
                  <a:srgbClr val="2D4A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Rund ein Drittel der energiebedingten CO₂-Emissionen entsteht im Wärmesektor — und ein Großteil der Abwärme bleibt bislang ungenutzt.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822960" y="2468880"/>
            <a:ext cx="2514600" cy="3063240"/>
          </a:xfrm>
          <a:prstGeom prst="roundRect">
            <a:avLst>
              <a:gd name="adj" fmla="val 4364"/>
            </a:avLst>
          </a:prstGeom>
          <a:solidFill>
            <a:srgbClr val="EEF5F3"/>
          </a:solidFill>
          <a:ln w="12700">
            <a:solidFill>
              <a:srgbClr val="DBE8E5"/>
            </a:solidFill>
            <a:prstDash val="solid"/>
          </a:ln>
          <a:effectLst>
            <a:outerShdw sx="100000" sy="100000" kx="0" ky="0" algn="bl" rotWithShape="0" blurRad="114300" dist="38100" dir="5400000">
              <a:srgbClr val="9FB3B1">
                <a:alpha val="30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1005840" y="2880360"/>
            <a:ext cx="21488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E889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≈ 67</a:t>
            </a:r>
            <a:pPr algn="ctr" indent="0" marL="0">
              <a:buNone/>
            </a:pPr>
            <a:r>
              <a:rPr lang="en-US" sz="1800" b="1" dirty="0">
                <a:solidFill>
                  <a:srgbClr val="E889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TWh/a</a:t>
            </a:r>
            <a:endParaRPr lang="en-US" sz="4400" dirty="0"/>
          </a:p>
        </p:txBody>
      </p:sp>
      <p:sp>
        <p:nvSpPr>
          <p:cNvPr id="7" name="Shape 5"/>
          <p:cNvSpPr/>
          <p:nvPr/>
        </p:nvSpPr>
        <p:spPr>
          <a:xfrm>
            <a:off x="1463040" y="3931920"/>
            <a:ext cx="1234440" cy="0"/>
          </a:xfrm>
          <a:prstGeom prst="line">
            <a:avLst/>
          </a:prstGeom>
          <a:noFill/>
          <a:ln w="12700">
            <a:solidFill>
              <a:srgbClr val="DBE8E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78992" y="4096512"/>
            <a:ext cx="2002536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08000"/>
              </a:lnSpc>
              <a:buNone/>
            </a:pPr>
            <a:r>
              <a:rPr lang="en-US" sz="1250" dirty="0">
                <a:solidFill>
                  <a:srgbClr val="395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technisches Abwärme­potenzial der Industrie (2021) — rund 15 % ihres Wärmeverbrauchs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3611880" y="2468880"/>
            <a:ext cx="2514600" cy="3063240"/>
          </a:xfrm>
          <a:prstGeom prst="roundRect">
            <a:avLst>
              <a:gd name="adj" fmla="val 4364"/>
            </a:avLst>
          </a:prstGeom>
          <a:solidFill>
            <a:srgbClr val="EEF5F3"/>
          </a:solidFill>
          <a:ln w="12700">
            <a:solidFill>
              <a:srgbClr val="DBE8E5"/>
            </a:solidFill>
            <a:prstDash val="solid"/>
          </a:ln>
          <a:effectLst>
            <a:outerShdw sx="100000" sy="100000" kx="0" ky="0" algn="bl" rotWithShape="0" blurRad="114300" dist="38100" dir="5400000">
              <a:srgbClr val="9FB3B1">
                <a:alpha val="30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3794760" y="2880360"/>
            <a:ext cx="21488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129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≈ 62</a:t>
            </a:r>
            <a:pPr algn="ctr" indent="0" marL="0">
              <a:buNone/>
            </a:pPr>
            <a:r>
              <a:rPr lang="en-US" sz="1800" b="1" dirty="0">
                <a:solidFill>
                  <a:srgbClr val="129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TWh/a</a:t>
            </a:r>
            <a:endParaRPr lang="en-US" sz="4400" dirty="0"/>
          </a:p>
        </p:txBody>
      </p:sp>
      <p:sp>
        <p:nvSpPr>
          <p:cNvPr id="11" name="Shape 9"/>
          <p:cNvSpPr/>
          <p:nvPr/>
        </p:nvSpPr>
        <p:spPr>
          <a:xfrm>
            <a:off x="4251960" y="3931920"/>
            <a:ext cx="1234440" cy="0"/>
          </a:xfrm>
          <a:prstGeom prst="line">
            <a:avLst/>
          </a:prstGeom>
          <a:noFill/>
          <a:ln w="12700">
            <a:solidFill>
              <a:srgbClr val="DBE8E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867912" y="4096512"/>
            <a:ext cx="2002536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08000"/>
              </a:lnSpc>
              <a:buNone/>
            </a:pPr>
            <a:r>
              <a:rPr lang="en-US" sz="1250" dirty="0">
                <a:solidFill>
                  <a:srgbClr val="395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geschätztes Potenzial unvermeidbarer Abwärme in Deutschland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6400800" y="2468880"/>
            <a:ext cx="2514600" cy="3063240"/>
          </a:xfrm>
          <a:prstGeom prst="roundRect">
            <a:avLst>
              <a:gd name="adj" fmla="val 4364"/>
            </a:avLst>
          </a:prstGeom>
          <a:solidFill>
            <a:srgbClr val="EEF5F3"/>
          </a:solidFill>
          <a:ln w="12700">
            <a:solidFill>
              <a:srgbClr val="DBE8E5"/>
            </a:solidFill>
            <a:prstDash val="solid"/>
          </a:ln>
          <a:effectLst>
            <a:outerShdw sx="100000" sy="100000" kx="0" ky="0" algn="bl" rotWithShape="0" blurRad="114300" dist="38100" dir="5400000">
              <a:srgbClr val="9FB3B1">
                <a:alpha val="30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6583680" y="2880360"/>
            <a:ext cx="21488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E889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≈ 8</a:t>
            </a:r>
            <a:pPr algn="ctr" indent="0" marL="0">
              <a:buNone/>
            </a:pPr>
            <a:r>
              <a:rPr lang="en-US" sz="1800" b="1" dirty="0">
                <a:solidFill>
                  <a:srgbClr val="E889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TWh</a:t>
            </a:r>
            <a:endParaRPr lang="en-US" sz="4400" dirty="0"/>
          </a:p>
        </p:txBody>
      </p:sp>
      <p:sp>
        <p:nvSpPr>
          <p:cNvPr id="15" name="Shape 13"/>
          <p:cNvSpPr/>
          <p:nvPr/>
        </p:nvSpPr>
        <p:spPr>
          <a:xfrm>
            <a:off x="7040880" y="3931920"/>
            <a:ext cx="1234440" cy="0"/>
          </a:xfrm>
          <a:prstGeom prst="line">
            <a:avLst/>
          </a:prstGeom>
          <a:noFill/>
          <a:ln w="12700">
            <a:solidFill>
              <a:srgbClr val="DBE8E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56832" y="4096512"/>
            <a:ext cx="2002536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08000"/>
              </a:lnSpc>
              <a:buNone/>
            </a:pPr>
            <a:r>
              <a:rPr lang="en-US" sz="1250" dirty="0">
                <a:solidFill>
                  <a:srgbClr val="395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verfügbare Abwärme aus Rechenzentren (bis 2025)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9189720" y="2468880"/>
            <a:ext cx="2514600" cy="3063240"/>
          </a:xfrm>
          <a:prstGeom prst="roundRect">
            <a:avLst>
              <a:gd name="adj" fmla="val 4364"/>
            </a:avLst>
          </a:prstGeom>
          <a:solidFill>
            <a:srgbClr val="EEF5F3"/>
          </a:solidFill>
          <a:ln w="12700">
            <a:solidFill>
              <a:srgbClr val="DBE8E5"/>
            </a:solidFill>
            <a:prstDash val="solid"/>
          </a:ln>
          <a:effectLst>
            <a:outerShdw sx="100000" sy="100000" kx="0" ky="0" algn="bl" rotWithShape="0" blurRad="114300" dist="38100" dir="5400000">
              <a:srgbClr val="9FB3B1">
                <a:alpha val="30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9372600" y="2880360"/>
            <a:ext cx="21488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129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≈ 13</a:t>
            </a:r>
            <a:pPr algn="ctr" indent="0" marL="0">
              <a:buNone/>
            </a:pPr>
            <a:r>
              <a:rPr lang="en-US" sz="1800" b="1" dirty="0">
                <a:solidFill>
                  <a:srgbClr val="129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%</a:t>
            </a:r>
            <a:endParaRPr lang="en-US" sz="4400" dirty="0"/>
          </a:p>
        </p:txBody>
      </p:sp>
      <p:sp>
        <p:nvSpPr>
          <p:cNvPr id="19" name="Shape 17"/>
          <p:cNvSpPr/>
          <p:nvPr/>
        </p:nvSpPr>
        <p:spPr>
          <a:xfrm>
            <a:off x="9829800" y="3931920"/>
            <a:ext cx="1234440" cy="0"/>
          </a:xfrm>
          <a:prstGeom prst="line">
            <a:avLst/>
          </a:prstGeom>
          <a:noFill/>
          <a:ln w="12700">
            <a:solidFill>
              <a:srgbClr val="DBE8E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9445752" y="4096512"/>
            <a:ext cx="2002536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08000"/>
              </a:lnSpc>
              <a:buNone/>
            </a:pPr>
            <a:r>
              <a:rPr lang="en-US" sz="1250" dirty="0">
                <a:solidFill>
                  <a:srgbClr val="395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erwarteter Anteil ind./gew. Abwärme an der Wärmeversorgung bis 2045</a:t>
            </a:r>
            <a:endParaRPr lang="en-US" sz="1250" dirty="0"/>
          </a:p>
        </p:txBody>
      </p:sp>
      <p:sp>
        <p:nvSpPr>
          <p:cNvPr id="21" name="Text 19"/>
          <p:cNvSpPr/>
          <p:nvPr/>
        </p:nvSpPr>
        <p:spPr>
          <a:xfrm>
            <a:off x="822960" y="5806440"/>
            <a:ext cx="10515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50" i="1" dirty="0">
                <a:solidFill>
                  <a:srgbClr val="6C8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Quellen: Fraunhofer, AGFW u. a. · Werte gerundet, teils aus unterschiedlichen Studien.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822960" y="642823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50" dirty="0">
                <a:solidFill>
                  <a:srgbClr val="6C8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Wärmepumpen mit Abwärme</a:t>
            </a:r>
            <a:endParaRPr lang="en-US" sz="950" dirty="0"/>
          </a:p>
        </p:txBody>
      </p:sp>
      <p:sp>
        <p:nvSpPr>
          <p:cNvPr id="23" name="Text 21"/>
          <p:cNvSpPr/>
          <p:nvPr/>
        </p:nvSpPr>
        <p:spPr>
          <a:xfrm>
            <a:off x="10972800" y="642823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C8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9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475488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50" b="1" spc="300" kern="0" dirty="0">
                <a:solidFill>
                  <a:srgbClr val="E889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 DER PRAXIS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822960" y="749808"/>
            <a:ext cx="105156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E3B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Abwärmenutzung ist längst Realität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822960" y="1965960"/>
            <a:ext cx="3383280" cy="3429000"/>
          </a:xfrm>
          <a:prstGeom prst="roundRect">
            <a:avLst>
              <a:gd name="adj" fmla="val 3243"/>
            </a:avLst>
          </a:prstGeom>
          <a:solidFill>
            <a:srgbClr val="EEF5F3"/>
          </a:solidFill>
          <a:ln w="12700">
            <a:solidFill>
              <a:srgbClr val="DBE8E5"/>
            </a:solidFill>
            <a:prstDash val="solid"/>
          </a:ln>
          <a:effectLst>
            <a:outerShdw sx="100000" sy="100000" kx="0" ky="0" algn="bl" rotWithShape="0" blurRad="114300" dist="38100" dir="5400000">
              <a:srgbClr val="9FB3B1">
                <a:alpha val="3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188720" y="2350008"/>
            <a:ext cx="868680" cy="868680"/>
          </a:xfrm>
          <a:prstGeom prst="ellipse">
            <a:avLst/>
          </a:prstGeom>
          <a:solidFill>
            <a:srgbClr val="129A88"/>
          </a:solidFill>
          <a:ln/>
          <a:effectLst>
            <a:outerShdw sx="100000" sy="100000" kx="0" ky="0" algn="bl" rotWithShape="0" blurRad="76200" dist="25400" dir="5400000">
              <a:srgbClr val="9FB3B1">
                <a:alpha val="25000"/>
              </a:srgbClr>
            </a:outerShdw>
          </a:effectLst>
        </p:spPr>
      </p:sp>
      <p:pic>
        <p:nvPicPr>
          <p:cNvPr id="6" name="Image 0" descr="assets/ic_serv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05890" y="2567178"/>
            <a:ext cx="434340" cy="43434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188720" y="3383280"/>
            <a:ext cx="26517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1E3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NTT-Rechenzentrum, Berlin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1188720" y="4206240"/>
            <a:ext cx="265176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395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Wärmepumpen heben rund 28 °C warme Serverabluft an. Ziel: die klimafreundliche Versorgung von etwa 150.000 m² Gewerbefläche — ab 2027 auch Wohngebäude.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4489704" y="1965960"/>
            <a:ext cx="3383280" cy="3429000"/>
          </a:xfrm>
          <a:prstGeom prst="roundRect">
            <a:avLst>
              <a:gd name="adj" fmla="val 3243"/>
            </a:avLst>
          </a:prstGeom>
          <a:solidFill>
            <a:srgbClr val="EEF5F3"/>
          </a:solidFill>
          <a:ln w="12700">
            <a:solidFill>
              <a:srgbClr val="DBE8E5"/>
            </a:solidFill>
            <a:prstDash val="solid"/>
          </a:ln>
          <a:effectLst>
            <a:outerShdw sx="100000" sy="100000" kx="0" ky="0" algn="bl" rotWithShape="0" blurRad="114300" dist="38100" dir="5400000">
              <a:srgbClr val="9FB3B1">
                <a:alpha val="30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4855464" y="2350008"/>
            <a:ext cx="868680" cy="868680"/>
          </a:xfrm>
          <a:prstGeom prst="ellipse">
            <a:avLst/>
          </a:prstGeom>
          <a:solidFill>
            <a:srgbClr val="E8890C"/>
          </a:solidFill>
          <a:ln/>
          <a:effectLst>
            <a:outerShdw sx="100000" sy="100000" kx="0" ky="0" algn="bl" rotWithShape="0" blurRad="76200" dist="25400" dir="5400000">
              <a:srgbClr val="9FB3B1">
                <a:alpha val="25000"/>
              </a:srgbClr>
            </a:outerShdw>
          </a:effectLst>
        </p:spPr>
      </p:sp>
      <p:pic>
        <p:nvPicPr>
          <p:cNvPr id="11" name="Image 1" descr="assets/ic_building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2634" y="2567178"/>
            <a:ext cx="434340" cy="43434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4855464" y="3383280"/>
            <a:ext cx="26517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1E3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Pallasseum, Berlin-Schöneberg</a:t>
            </a:r>
            <a:endParaRPr lang="en-US" sz="1600" dirty="0"/>
          </a:p>
        </p:txBody>
      </p:sp>
      <p:sp>
        <p:nvSpPr>
          <p:cNvPr id="13" name="Text 9"/>
          <p:cNvSpPr/>
          <p:nvPr/>
        </p:nvSpPr>
        <p:spPr>
          <a:xfrm>
            <a:off x="4855464" y="4206240"/>
            <a:ext cx="265176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395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große Wohnanlage nutzt seit Herbst 2025 die Abwärme eines nahegelegenen Telekom-Rechenzentrums für ihre Wärmeversorgung.</a:t>
            </a:r>
            <a:endParaRPr lang="en-US" sz="1300" dirty="0"/>
          </a:p>
        </p:txBody>
      </p:sp>
      <p:sp>
        <p:nvSpPr>
          <p:cNvPr id="14" name="Shape 10"/>
          <p:cNvSpPr/>
          <p:nvPr/>
        </p:nvSpPr>
        <p:spPr>
          <a:xfrm>
            <a:off x="8156448" y="1965960"/>
            <a:ext cx="3383280" cy="3429000"/>
          </a:xfrm>
          <a:prstGeom prst="roundRect">
            <a:avLst>
              <a:gd name="adj" fmla="val 3243"/>
            </a:avLst>
          </a:prstGeom>
          <a:solidFill>
            <a:srgbClr val="EEF5F3"/>
          </a:solidFill>
          <a:ln w="12700">
            <a:solidFill>
              <a:srgbClr val="DBE8E5"/>
            </a:solidFill>
            <a:prstDash val="solid"/>
          </a:ln>
          <a:effectLst>
            <a:outerShdw sx="100000" sy="100000" kx="0" ky="0" algn="bl" rotWithShape="0" blurRad="114300" dist="38100" dir="5400000">
              <a:srgbClr val="9FB3B1">
                <a:alpha val="30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8522208" y="2350008"/>
            <a:ext cx="868680" cy="868680"/>
          </a:xfrm>
          <a:prstGeom prst="ellipse">
            <a:avLst/>
          </a:prstGeom>
          <a:solidFill>
            <a:srgbClr val="129A88"/>
          </a:solidFill>
          <a:ln/>
          <a:effectLst>
            <a:outerShdw sx="100000" sy="100000" kx="0" ky="0" algn="bl" rotWithShape="0" blurRad="76200" dist="25400" dir="5400000">
              <a:srgbClr val="9FB3B1">
                <a:alpha val="25000"/>
              </a:srgbClr>
            </a:outerShdw>
          </a:effectLst>
        </p:spPr>
      </p:sp>
      <p:pic>
        <p:nvPicPr>
          <p:cNvPr id="16" name="Image 2" descr="assets/ic_fan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9378" y="2567178"/>
            <a:ext cx="434340" cy="43434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8522208" y="3383280"/>
            <a:ext cx="26517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1E3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Abluft-Wärmepumpen im Wohnbau</a:t>
            </a:r>
            <a:endParaRPr lang="en-US" sz="1600" dirty="0"/>
          </a:p>
        </p:txBody>
      </p:sp>
      <p:sp>
        <p:nvSpPr>
          <p:cNvPr id="18" name="Text 13"/>
          <p:cNvSpPr/>
          <p:nvPr/>
        </p:nvSpPr>
        <p:spPr>
          <a:xfrm>
            <a:off x="8522208" y="4206240"/>
            <a:ext cx="265176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395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Sie nutzen den Restwärmestrom der Wohnungslüftung ganzjährig für Heizung und Warmwasser — unabhängig von der Außentemperatur.</a:t>
            </a:r>
            <a:endParaRPr lang="en-US" sz="1300" dirty="0"/>
          </a:p>
        </p:txBody>
      </p:sp>
      <p:sp>
        <p:nvSpPr>
          <p:cNvPr id="19" name="Text 14"/>
          <p:cNvSpPr/>
          <p:nvPr/>
        </p:nvSpPr>
        <p:spPr>
          <a:xfrm>
            <a:off x="822960" y="642823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50" dirty="0">
                <a:solidFill>
                  <a:srgbClr val="6C8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Wärmepumpen mit Abwärme</a:t>
            </a:r>
            <a:endParaRPr lang="en-US" sz="950" dirty="0"/>
          </a:p>
        </p:txBody>
      </p:sp>
      <p:sp>
        <p:nvSpPr>
          <p:cNvPr id="20" name="Text 15"/>
          <p:cNvSpPr/>
          <p:nvPr/>
        </p:nvSpPr>
        <p:spPr>
          <a:xfrm>
            <a:off x="10972800" y="642823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C8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endParaRPr lang="en-US" sz="9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475488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50" b="1" spc="300" kern="0" dirty="0">
                <a:solidFill>
                  <a:srgbClr val="E889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VORTEILE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822960" y="749808"/>
            <a:ext cx="105156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E3B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Vorteile auf einen Blick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822960" y="1828800"/>
            <a:ext cx="640080" cy="640080"/>
          </a:xfrm>
          <a:prstGeom prst="ellipse">
            <a:avLst/>
          </a:prstGeom>
          <a:solidFill>
            <a:srgbClr val="129A88"/>
          </a:solidFill>
          <a:ln/>
          <a:effectLst>
            <a:outerShdw sx="100000" sy="100000" kx="0" ky="0" algn="bl" rotWithShape="0" blurRad="76200" dist="25400" dir="5400000">
              <a:srgbClr val="9FB3B1">
                <a:alpha val="25000"/>
              </a:srgbClr>
            </a:outerShdw>
          </a:effectLst>
        </p:spPr>
      </p:sp>
      <p:pic>
        <p:nvPicPr>
          <p:cNvPr id="5" name="Image 0" descr="assets/ic_gaug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2980" y="1988820"/>
            <a:ext cx="320040" cy="32004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691640" y="1810512"/>
            <a:ext cx="5212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1E3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Höhere Effizienz</a:t>
            </a:r>
            <a:endParaRPr lang="en-US" sz="1650" dirty="0"/>
          </a:p>
        </p:txBody>
      </p:sp>
      <p:sp>
        <p:nvSpPr>
          <p:cNvPr id="7" name="Text 4"/>
          <p:cNvSpPr/>
          <p:nvPr/>
        </p:nvSpPr>
        <p:spPr>
          <a:xfrm>
            <a:off x="1691640" y="2176272"/>
            <a:ext cx="5394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dirty="0">
                <a:solidFill>
                  <a:srgbClr val="4563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Konstante, warme Quelle → bessere Jahresarbeitszahl als bei Luft-Wärmepumpen.</a:t>
            </a:r>
            <a:endParaRPr lang="en-US" sz="1250" dirty="0"/>
          </a:p>
        </p:txBody>
      </p:sp>
      <p:sp>
        <p:nvSpPr>
          <p:cNvPr id="8" name="Shape 5"/>
          <p:cNvSpPr/>
          <p:nvPr/>
        </p:nvSpPr>
        <p:spPr>
          <a:xfrm>
            <a:off x="822960" y="2724912"/>
            <a:ext cx="640080" cy="640080"/>
          </a:xfrm>
          <a:prstGeom prst="ellipse">
            <a:avLst/>
          </a:prstGeom>
          <a:solidFill>
            <a:srgbClr val="E8890C"/>
          </a:solidFill>
          <a:ln/>
          <a:effectLst>
            <a:outerShdw sx="100000" sy="100000" kx="0" ky="0" algn="bl" rotWithShape="0" blurRad="76200" dist="25400" dir="5400000">
              <a:srgbClr val="9FB3B1">
                <a:alpha val="25000"/>
              </a:srgbClr>
            </a:outerShdw>
          </a:effectLst>
        </p:spPr>
      </p:sp>
      <p:pic>
        <p:nvPicPr>
          <p:cNvPr id="9" name="Image 1" descr="assets/ic_cloc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2980" y="2884932"/>
            <a:ext cx="320040" cy="32004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691640" y="2706624"/>
            <a:ext cx="5212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1E3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Ganzjährig verfügbar</a:t>
            </a:r>
            <a:endParaRPr lang="en-US" sz="1650" dirty="0"/>
          </a:p>
        </p:txBody>
      </p:sp>
      <p:sp>
        <p:nvSpPr>
          <p:cNvPr id="11" name="Text 7"/>
          <p:cNvSpPr/>
          <p:nvPr/>
        </p:nvSpPr>
        <p:spPr>
          <a:xfrm>
            <a:off x="1691640" y="3072384"/>
            <a:ext cx="5394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dirty="0">
                <a:solidFill>
                  <a:srgbClr val="4563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Rechenzentren (24/7) und Industrie liefern kontinuierlich Wärme.</a:t>
            </a:r>
            <a:endParaRPr lang="en-US" sz="1250" dirty="0"/>
          </a:p>
        </p:txBody>
      </p:sp>
      <p:sp>
        <p:nvSpPr>
          <p:cNvPr id="12" name="Shape 8"/>
          <p:cNvSpPr/>
          <p:nvPr/>
        </p:nvSpPr>
        <p:spPr>
          <a:xfrm>
            <a:off x="822960" y="3621024"/>
            <a:ext cx="640080" cy="640080"/>
          </a:xfrm>
          <a:prstGeom prst="ellipse">
            <a:avLst/>
          </a:prstGeom>
          <a:solidFill>
            <a:srgbClr val="129A88"/>
          </a:solidFill>
          <a:ln/>
          <a:effectLst>
            <a:outerShdw sx="100000" sy="100000" kx="0" ky="0" algn="bl" rotWithShape="0" blurRad="76200" dist="25400" dir="5400000">
              <a:srgbClr val="9FB3B1">
                <a:alpha val="25000"/>
              </a:srgbClr>
            </a:outerShdw>
          </a:effectLst>
        </p:spPr>
      </p:sp>
      <p:pic>
        <p:nvPicPr>
          <p:cNvPr id="13" name="Image 2" descr="assets/ic_exchang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2980" y="3781044"/>
            <a:ext cx="320040" cy="32004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691640" y="3602736"/>
            <a:ext cx="5212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1E3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Doppelter Nutzen</a:t>
            </a:r>
            <a:endParaRPr lang="en-US" sz="1650" dirty="0"/>
          </a:p>
        </p:txBody>
      </p:sp>
      <p:sp>
        <p:nvSpPr>
          <p:cNvPr id="15" name="Text 10"/>
          <p:cNvSpPr/>
          <p:nvPr/>
        </p:nvSpPr>
        <p:spPr>
          <a:xfrm>
            <a:off x="1691640" y="3968496"/>
            <a:ext cx="5394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dirty="0">
                <a:solidFill>
                  <a:srgbClr val="4563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Quelle wird gekühlt, die Wärmesenke zugleich geheizt.</a:t>
            </a:r>
            <a:endParaRPr lang="en-US" sz="1250" dirty="0"/>
          </a:p>
        </p:txBody>
      </p:sp>
      <p:sp>
        <p:nvSpPr>
          <p:cNvPr id="16" name="Shape 11"/>
          <p:cNvSpPr/>
          <p:nvPr/>
        </p:nvSpPr>
        <p:spPr>
          <a:xfrm>
            <a:off x="822960" y="4517136"/>
            <a:ext cx="640080" cy="640080"/>
          </a:xfrm>
          <a:prstGeom prst="ellipse">
            <a:avLst/>
          </a:prstGeom>
          <a:solidFill>
            <a:srgbClr val="129A88"/>
          </a:solidFill>
          <a:ln/>
          <a:effectLst>
            <a:outerShdw sx="100000" sy="100000" kx="0" ky="0" algn="bl" rotWithShape="0" blurRad="76200" dist="25400" dir="5400000">
              <a:srgbClr val="9FB3B1">
                <a:alpha val="25000"/>
              </a:srgbClr>
            </a:outerShdw>
          </a:effectLst>
        </p:spPr>
      </p:sp>
      <p:pic>
        <p:nvPicPr>
          <p:cNvPr id="17" name="Image 3" descr="assets/ic_leaf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2980" y="4677156"/>
            <a:ext cx="320040" cy="320040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1691640" y="4498848"/>
            <a:ext cx="5212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1E3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CO₂-arm</a:t>
            </a:r>
            <a:endParaRPr lang="en-US" sz="1650" dirty="0"/>
          </a:p>
        </p:txBody>
      </p:sp>
      <p:sp>
        <p:nvSpPr>
          <p:cNvPr id="19" name="Text 13"/>
          <p:cNvSpPr/>
          <p:nvPr/>
        </p:nvSpPr>
        <p:spPr>
          <a:xfrm>
            <a:off x="1691640" y="4864608"/>
            <a:ext cx="5394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dirty="0">
                <a:solidFill>
                  <a:srgbClr val="4563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Nutzt ohnehin anfallende Energie statt fossiler Brennstoffe.</a:t>
            </a:r>
            <a:endParaRPr lang="en-US" sz="1250" dirty="0"/>
          </a:p>
        </p:txBody>
      </p:sp>
      <p:sp>
        <p:nvSpPr>
          <p:cNvPr id="20" name="Shape 14"/>
          <p:cNvSpPr/>
          <p:nvPr/>
        </p:nvSpPr>
        <p:spPr>
          <a:xfrm>
            <a:off x="822960" y="5413248"/>
            <a:ext cx="640080" cy="640080"/>
          </a:xfrm>
          <a:prstGeom prst="ellipse">
            <a:avLst/>
          </a:prstGeom>
          <a:solidFill>
            <a:srgbClr val="E8890C"/>
          </a:solidFill>
          <a:ln/>
          <a:effectLst>
            <a:outerShdw sx="100000" sy="100000" kx="0" ky="0" algn="bl" rotWithShape="0" blurRad="76200" dist="25400" dir="5400000">
              <a:srgbClr val="9FB3B1">
                <a:alpha val="25000"/>
              </a:srgbClr>
            </a:outerShdw>
          </a:effectLst>
        </p:spPr>
      </p:sp>
      <p:pic>
        <p:nvPicPr>
          <p:cNvPr id="21" name="Image 4" descr="assets/ic_check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2980" y="5573268"/>
            <a:ext cx="320040" cy="320040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1691640" y="5394960"/>
            <a:ext cx="5212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1E3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GEG-konform</a:t>
            </a:r>
            <a:endParaRPr lang="en-US" sz="1650" dirty="0"/>
          </a:p>
        </p:txBody>
      </p:sp>
      <p:sp>
        <p:nvSpPr>
          <p:cNvPr id="23" name="Text 16"/>
          <p:cNvSpPr/>
          <p:nvPr/>
        </p:nvSpPr>
        <p:spPr>
          <a:xfrm>
            <a:off x="1691640" y="5760720"/>
            <a:ext cx="5394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dirty="0">
                <a:solidFill>
                  <a:srgbClr val="4563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Zählt zur 65-%-Anforderung an erneuerbare Wärme.</a:t>
            </a:r>
            <a:endParaRPr lang="en-US" sz="1250" dirty="0"/>
          </a:p>
        </p:txBody>
      </p:sp>
      <p:sp>
        <p:nvSpPr>
          <p:cNvPr id="24" name="Shape 17"/>
          <p:cNvSpPr/>
          <p:nvPr/>
        </p:nvSpPr>
        <p:spPr>
          <a:xfrm>
            <a:off x="7452360" y="1828800"/>
            <a:ext cx="3913632" cy="4251960"/>
          </a:xfrm>
          <a:prstGeom prst="roundRect">
            <a:avLst>
              <a:gd name="adj" fmla="val 3271"/>
            </a:avLst>
          </a:prstGeom>
          <a:solidFill>
            <a:srgbClr val="0E262B"/>
          </a:solidFill>
          <a:ln/>
          <a:effectLst>
            <a:outerShdw sx="100000" sy="100000" kx="0" ky="0" algn="bl" rotWithShape="0" blurRad="152400" dist="50800" dir="5400000">
              <a:srgbClr val="23413F">
                <a:alpha val="45000"/>
              </a:srgbClr>
            </a:outerShdw>
          </a:effectLst>
        </p:spPr>
      </p:sp>
      <p:sp>
        <p:nvSpPr>
          <p:cNvPr id="25" name="Shape 18"/>
          <p:cNvSpPr/>
          <p:nvPr/>
        </p:nvSpPr>
        <p:spPr>
          <a:xfrm>
            <a:off x="7863840" y="2286000"/>
            <a:ext cx="868680" cy="868680"/>
          </a:xfrm>
          <a:prstGeom prst="ellipse">
            <a:avLst/>
          </a:prstGeom>
          <a:solidFill>
            <a:srgbClr val="E8890C"/>
          </a:solidFill>
          <a:ln/>
          <a:effectLst>
            <a:outerShdw sx="100000" sy="100000" kx="0" ky="0" algn="bl" rotWithShape="0" blurRad="76200" dist="25400" dir="5400000">
              <a:srgbClr val="9FB3B1">
                <a:alpha val="25000"/>
              </a:srgbClr>
            </a:outerShdw>
          </a:effectLst>
        </p:spPr>
      </p:sp>
      <p:pic>
        <p:nvPicPr>
          <p:cNvPr id="26" name="Image 5" descr="assets/ic_fir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81010" y="2503170"/>
            <a:ext cx="434340" cy="434340"/>
          </a:xfrm>
          <a:prstGeom prst="rect">
            <a:avLst/>
          </a:prstGeom>
        </p:spPr>
      </p:pic>
      <p:sp>
        <p:nvSpPr>
          <p:cNvPr id="27" name="Text 19"/>
          <p:cNvSpPr/>
          <p:nvPr/>
        </p:nvSpPr>
        <p:spPr>
          <a:xfrm>
            <a:off x="7863840" y="3337560"/>
            <a:ext cx="3108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5A6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effizienteste Wärmequelle …</a:t>
            </a:r>
            <a:endParaRPr lang="en-US" sz="1500" dirty="0"/>
          </a:p>
        </p:txBody>
      </p:sp>
      <p:sp>
        <p:nvSpPr>
          <p:cNvPr id="28" name="Text 20"/>
          <p:cNvSpPr/>
          <p:nvPr/>
        </p:nvSpPr>
        <p:spPr>
          <a:xfrm>
            <a:off x="7863840" y="3840480"/>
            <a:ext cx="3108960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… ist warm und konstant. Genau das bietet unvermeidbare Abwärme — sie verbindet hohe Effizienz mit einem doppelten Nutzen für Quelle und Gebäude.</a:t>
            </a:r>
            <a:endParaRPr lang="en-US" sz="1700" dirty="0"/>
          </a:p>
        </p:txBody>
      </p:sp>
      <p:sp>
        <p:nvSpPr>
          <p:cNvPr id="29" name="Text 21"/>
          <p:cNvSpPr/>
          <p:nvPr/>
        </p:nvSpPr>
        <p:spPr>
          <a:xfrm>
            <a:off x="822960" y="642823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50" dirty="0">
                <a:solidFill>
                  <a:srgbClr val="6C8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Wärmepumpen mit Abwärme</a:t>
            </a:r>
            <a:endParaRPr lang="en-US" sz="950" dirty="0"/>
          </a:p>
        </p:txBody>
      </p:sp>
      <p:sp>
        <p:nvSpPr>
          <p:cNvPr id="30" name="Text 22"/>
          <p:cNvSpPr/>
          <p:nvPr/>
        </p:nvSpPr>
        <p:spPr>
          <a:xfrm>
            <a:off x="10972800" y="642823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C8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</a:t>
            </a:r>
            <a:endParaRPr lang="en-US" sz="9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475488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50" b="1" spc="300" kern="0" dirty="0">
                <a:solidFill>
                  <a:srgbClr val="E889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HÜRDEN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822960" y="749808"/>
            <a:ext cx="105156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E3B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Herausforderungen in der Umsetzung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822960" y="1920240"/>
            <a:ext cx="5120640" cy="1828800"/>
          </a:xfrm>
          <a:prstGeom prst="roundRect">
            <a:avLst>
              <a:gd name="adj" fmla="val 6000"/>
            </a:avLst>
          </a:prstGeom>
          <a:solidFill>
            <a:srgbClr val="EEF5F3"/>
          </a:solidFill>
          <a:ln w="12700">
            <a:solidFill>
              <a:srgbClr val="DBE8E5"/>
            </a:solidFill>
            <a:prstDash val="solid"/>
          </a:ln>
          <a:effectLst>
            <a:outerShdw sx="100000" sy="100000" kx="0" ky="0" algn="bl" rotWithShape="0" blurRad="114300" dist="38100" dir="5400000">
              <a:srgbClr val="9FB3B1">
                <a:alpha val="3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188720" y="2304288"/>
            <a:ext cx="777240" cy="777240"/>
          </a:xfrm>
          <a:prstGeom prst="ellipse">
            <a:avLst/>
          </a:prstGeom>
          <a:solidFill>
            <a:srgbClr val="E8890C"/>
          </a:solidFill>
          <a:ln/>
          <a:effectLst>
            <a:outerShdw sx="100000" sy="100000" kx="0" ky="0" algn="bl" rotWithShape="0" blurRad="76200" dist="25400" dir="5400000">
              <a:srgbClr val="9FB3B1">
                <a:alpha val="25000"/>
              </a:srgbClr>
            </a:outerShdw>
          </a:effectLst>
        </p:spPr>
      </p:sp>
      <p:pic>
        <p:nvPicPr>
          <p:cNvPr id="6" name="Image 0" descr="assets/ic_eur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83030" y="2498598"/>
            <a:ext cx="388620" cy="38862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2194560" y="2212848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E3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Wirtschaftlichkeit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2194560" y="2761488"/>
            <a:ext cx="34290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350" dirty="0">
                <a:solidFill>
                  <a:srgbClr val="395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Investitionen in Wärmetauscher, Netze und Wärmepumpen sind das Nadelöhr.</a:t>
            </a:r>
            <a:endParaRPr lang="en-US" sz="1350" dirty="0"/>
          </a:p>
        </p:txBody>
      </p:sp>
      <p:sp>
        <p:nvSpPr>
          <p:cNvPr id="9" name="Shape 6"/>
          <p:cNvSpPr/>
          <p:nvPr/>
        </p:nvSpPr>
        <p:spPr>
          <a:xfrm>
            <a:off x="6245352" y="1920240"/>
            <a:ext cx="5120640" cy="1828800"/>
          </a:xfrm>
          <a:prstGeom prst="roundRect">
            <a:avLst>
              <a:gd name="adj" fmla="val 6000"/>
            </a:avLst>
          </a:prstGeom>
          <a:solidFill>
            <a:srgbClr val="EEF5F3"/>
          </a:solidFill>
          <a:ln w="12700">
            <a:solidFill>
              <a:srgbClr val="DBE8E5"/>
            </a:solidFill>
            <a:prstDash val="solid"/>
          </a:ln>
          <a:effectLst>
            <a:outerShdw sx="100000" sy="100000" kx="0" ky="0" algn="bl" rotWithShape="0" blurRad="114300" dist="38100" dir="5400000">
              <a:srgbClr val="9FB3B1">
                <a:alpha val="30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6611112" y="2304288"/>
            <a:ext cx="777240" cy="777240"/>
          </a:xfrm>
          <a:prstGeom prst="ellipse">
            <a:avLst/>
          </a:prstGeom>
          <a:solidFill>
            <a:srgbClr val="E8890C"/>
          </a:solidFill>
          <a:ln/>
          <a:effectLst>
            <a:outerShdw sx="100000" sy="100000" kx="0" ky="0" algn="bl" rotWithShape="0" blurRad="76200" dist="25400" dir="5400000">
              <a:srgbClr val="9FB3B1">
                <a:alpha val="25000"/>
              </a:srgbClr>
            </a:outerShdw>
          </a:effectLst>
        </p:spPr>
      </p:sp>
      <p:pic>
        <p:nvPicPr>
          <p:cNvPr id="11" name="Image 1" descr="assets/ic_therm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5422" y="2498598"/>
            <a:ext cx="388620" cy="38862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616952" y="2212848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E3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Temperaturniveau</a:t>
            </a:r>
            <a:endParaRPr lang="en-US" sz="1800" dirty="0"/>
          </a:p>
        </p:txBody>
      </p:sp>
      <p:sp>
        <p:nvSpPr>
          <p:cNvPr id="13" name="Text 9"/>
          <p:cNvSpPr/>
          <p:nvPr/>
        </p:nvSpPr>
        <p:spPr>
          <a:xfrm>
            <a:off x="7616952" y="2761488"/>
            <a:ext cx="34290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350" dirty="0">
                <a:solidFill>
                  <a:srgbClr val="395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Viele Quellen sind für die direkte Nutzung zu kalt — die Wärmepumpe ist nötig.</a:t>
            </a:r>
            <a:endParaRPr lang="en-US" sz="1350" dirty="0"/>
          </a:p>
        </p:txBody>
      </p:sp>
      <p:sp>
        <p:nvSpPr>
          <p:cNvPr id="14" name="Shape 10"/>
          <p:cNvSpPr/>
          <p:nvPr/>
        </p:nvSpPr>
        <p:spPr>
          <a:xfrm>
            <a:off x="822960" y="4041648"/>
            <a:ext cx="5120640" cy="1828800"/>
          </a:xfrm>
          <a:prstGeom prst="roundRect">
            <a:avLst>
              <a:gd name="adj" fmla="val 6000"/>
            </a:avLst>
          </a:prstGeom>
          <a:solidFill>
            <a:srgbClr val="EEF5F3"/>
          </a:solidFill>
          <a:ln w="12700">
            <a:solidFill>
              <a:srgbClr val="DBE8E5"/>
            </a:solidFill>
            <a:prstDash val="solid"/>
          </a:ln>
          <a:effectLst>
            <a:outerShdw sx="100000" sy="100000" kx="0" ky="0" algn="bl" rotWithShape="0" blurRad="114300" dist="38100" dir="5400000">
              <a:srgbClr val="9FB3B1">
                <a:alpha val="30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1188720" y="4425696"/>
            <a:ext cx="777240" cy="777240"/>
          </a:xfrm>
          <a:prstGeom prst="ellipse">
            <a:avLst/>
          </a:prstGeom>
          <a:solidFill>
            <a:srgbClr val="129A88"/>
          </a:solidFill>
          <a:ln/>
          <a:effectLst>
            <a:outerShdw sx="100000" sy="100000" kx="0" ky="0" algn="bl" rotWithShape="0" blurRad="76200" dist="25400" dir="5400000">
              <a:srgbClr val="9FB3B1">
                <a:alpha val="25000"/>
              </a:srgbClr>
            </a:outerShdw>
          </a:effectLst>
        </p:spPr>
      </p:sp>
      <p:pic>
        <p:nvPicPr>
          <p:cNvPr id="16" name="Image 2" descr="assets/ic_network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3030" y="4620006"/>
            <a:ext cx="388620" cy="38862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2194560" y="4334256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E3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Räumliche Nähe</a:t>
            </a:r>
            <a:endParaRPr lang="en-US" sz="1800" dirty="0"/>
          </a:p>
        </p:txBody>
      </p:sp>
      <p:sp>
        <p:nvSpPr>
          <p:cNvPr id="18" name="Text 13"/>
          <p:cNvSpPr/>
          <p:nvPr/>
        </p:nvSpPr>
        <p:spPr>
          <a:xfrm>
            <a:off x="2194560" y="4882896"/>
            <a:ext cx="34290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350" dirty="0">
                <a:solidFill>
                  <a:srgbClr val="395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Quelle und Wärmesenke müssen über Netze verbunden werden.</a:t>
            </a:r>
            <a:endParaRPr lang="en-US" sz="1350" dirty="0"/>
          </a:p>
        </p:txBody>
      </p:sp>
      <p:sp>
        <p:nvSpPr>
          <p:cNvPr id="19" name="Shape 14"/>
          <p:cNvSpPr/>
          <p:nvPr/>
        </p:nvSpPr>
        <p:spPr>
          <a:xfrm>
            <a:off x="6245352" y="4041648"/>
            <a:ext cx="5120640" cy="1828800"/>
          </a:xfrm>
          <a:prstGeom prst="roundRect">
            <a:avLst>
              <a:gd name="adj" fmla="val 6000"/>
            </a:avLst>
          </a:prstGeom>
          <a:solidFill>
            <a:srgbClr val="EEF5F3"/>
          </a:solidFill>
          <a:ln w="12700">
            <a:solidFill>
              <a:srgbClr val="DBE8E5"/>
            </a:solidFill>
            <a:prstDash val="solid"/>
          </a:ln>
          <a:effectLst>
            <a:outerShdw sx="100000" sy="100000" kx="0" ky="0" algn="bl" rotWithShape="0" blurRad="114300" dist="38100" dir="5400000">
              <a:srgbClr val="9FB3B1">
                <a:alpha val="30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6611112" y="4425696"/>
            <a:ext cx="777240" cy="777240"/>
          </a:xfrm>
          <a:prstGeom prst="ellipse">
            <a:avLst/>
          </a:prstGeom>
          <a:solidFill>
            <a:srgbClr val="129A88"/>
          </a:solidFill>
          <a:ln/>
          <a:effectLst>
            <a:outerShdw sx="100000" sy="100000" kx="0" ky="0" algn="bl" rotWithShape="0" blurRad="76200" dist="25400" dir="5400000">
              <a:srgbClr val="9FB3B1">
                <a:alpha val="25000"/>
              </a:srgbClr>
            </a:outerShdw>
          </a:effectLst>
        </p:spPr>
      </p:sp>
      <p:pic>
        <p:nvPicPr>
          <p:cNvPr id="21" name="Image 3" descr="assets/ic_sync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5422" y="4620006"/>
            <a:ext cx="388620" cy="38862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7616952" y="4334256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E3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Gleichzeitigkeit</a:t>
            </a:r>
            <a:endParaRPr lang="en-US" sz="1800" dirty="0"/>
          </a:p>
        </p:txBody>
      </p:sp>
      <p:sp>
        <p:nvSpPr>
          <p:cNvPr id="23" name="Text 17"/>
          <p:cNvSpPr/>
          <p:nvPr/>
        </p:nvSpPr>
        <p:spPr>
          <a:xfrm>
            <a:off x="7616952" y="4882896"/>
            <a:ext cx="34290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350" dirty="0">
                <a:solidFill>
                  <a:srgbClr val="395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Anfall der Wärme und Bedarf müssen zusammenpassen — Speicher helfen.</a:t>
            </a:r>
            <a:endParaRPr lang="en-US" sz="1350" dirty="0"/>
          </a:p>
        </p:txBody>
      </p:sp>
      <p:sp>
        <p:nvSpPr>
          <p:cNvPr id="24" name="Text 18"/>
          <p:cNvSpPr/>
          <p:nvPr/>
        </p:nvSpPr>
        <p:spPr>
          <a:xfrm>
            <a:off x="822960" y="642823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50" dirty="0">
                <a:solidFill>
                  <a:srgbClr val="6C8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Wärmepumpen mit Abwärme</a:t>
            </a:r>
            <a:endParaRPr lang="en-US" sz="950" dirty="0"/>
          </a:p>
        </p:txBody>
      </p:sp>
      <p:sp>
        <p:nvSpPr>
          <p:cNvPr id="25" name="Text 19"/>
          <p:cNvSpPr/>
          <p:nvPr/>
        </p:nvSpPr>
        <p:spPr>
          <a:xfrm>
            <a:off x="10972800" y="642823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C8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475488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50" b="1" spc="300" kern="0" dirty="0">
                <a:solidFill>
                  <a:srgbClr val="E889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RECHTLICHER RAHMEN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822960" y="749808"/>
            <a:ext cx="105156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E3B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Das Gebäudeenergiegesetz (GEG)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822960" y="2103120"/>
            <a:ext cx="3383280" cy="3291840"/>
          </a:xfrm>
          <a:prstGeom prst="roundRect">
            <a:avLst>
              <a:gd name="adj" fmla="val 3333"/>
            </a:avLst>
          </a:prstGeom>
          <a:solidFill>
            <a:srgbClr val="EEF5F3"/>
          </a:solidFill>
          <a:ln w="12700">
            <a:solidFill>
              <a:srgbClr val="DBE8E5"/>
            </a:solidFill>
            <a:prstDash val="solid"/>
          </a:ln>
          <a:effectLst>
            <a:outerShdw sx="100000" sy="100000" kx="0" ky="0" algn="bl" rotWithShape="0" blurRad="114300" dist="38100" dir="5400000">
              <a:srgbClr val="9FB3B1">
                <a:alpha val="3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188720" y="2487168"/>
            <a:ext cx="868680" cy="868680"/>
          </a:xfrm>
          <a:prstGeom prst="ellipse">
            <a:avLst/>
          </a:prstGeom>
          <a:solidFill>
            <a:srgbClr val="129A88"/>
          </a:solidFill>
          <a:ln/>
          <a:effectLst>
            <a:outerShdw sx="100000" sy="100000" kx="0" ky="0" algn="bl" rotWithShape="0" blurRad="76200" dist="25400" dir="5400000">
              <a:srgbClr val="9FB3B1">
                <a:alpha val="25000"/>
              </a:srgbClr>
            </a:outerShdw>
          </a:effectLst>
        </p:spPr>
      </p:sp>
      <p:pic>
        <p:nvPicPr>
          <p:cNvPr id="6" name="Image 0" descr="assets/ic_chec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05890" y="2704338"/>
            <a:ext cx="434340" cy="43434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188720" y="3520440"/>
            <a:ext cx="265176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0" b="1" dirty="0">
                <a:solidFill>
                  <a:srgbClr val="1E3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65-%-Regel (§ 71)</a:t>
            </a:r>
            <a:endParaRPr lang="en-US" sz="1650" dirty="0"/>
          </a:p>
        </p:txBody>
      </p:sp>
      <p:sp>
        <p:nvSpPr>
          <p:cNvPr id="8" name="Text 5"/>
          <p:cNvSpPr/>
          <p:nvPr/>
        </p:nvSpPr>
        <p:spPr>
          <a:xfrm>
            <a:off x="1188720" y="425196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395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Neu eingebaute Heizungen müssen zu mindestens 65 % mit erneuerbaren Energien oder unvermeidbarer Abwärme betrieben werden.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4489704" y="2103120"/>
            <a:ext cx="3383280" cy="3291840"/>
          </a:xfrm>
          <a:prstGeom prst="roundRect">
            <a:avLst>
              <a:gd name="adj" fmla="val 3333"/>
            </a:avLst>
          </a:prstGeom>
          <a:solidFill>
            <a:srgbClr val="EEF5F3"/>
          </a:solidFill>
          <a:ln w="12700">
            <a:solidFill>
              <a:srgbClr val="DBE8E5"/>
            </a:solidFill>
            <a:prstDash val="solid"/>
          </a:ln>
          <a:effectLst>
            <a:outerShdw sx="100000" sy="100000" kx="0" ky="0" algn="bl" rotWithShape="0" blurRad="114300" dist="38100" dir="5400000">
              <a:srgbClr val="9FB3B1">
                <a:alpha val="30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4855464" y="2487168"/>
            <a:ext cx="868680" cy="868680"/>
          </a:xfrm>
          <a:prstGeom prst="ellipse">
            <a:avLst/>
          </a:prstGeom>
          <a:solidFill>
            <a:srgbClr val="E8890C"/>
          </a:solidFill>
          <a:ln/>
          <a:effectLst>
            <a:outerShdw sx="100000" sy="100000" kx="0" ky="0" algn="bl" rotWithShape="0" blurRad="76200" dist="25400" dir="5400000">
              <a:srgbClr val="9FB3B1">
                <a:alpha val="25000"/>
              </a:srgbClr>
            </a:outerShdw>
          </a:effectLst>
        </p:spPr>
      </p:sp>
      <p:pic>
        <p:nvPicPr>
          <p:cNvPr id="11" name="Image 1" descr="assets/ic_exchang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2634" y="2704338"/>
            <a:ext cx="434340" cy="43434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4855464" y="3520440"/>
            <a:ext cx="265176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0" b="1" dirty="0">
                <a:solidFill>
                  <a:srgbClr val="1E3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Anrechnung über die WP</a:t>
            </a:r>
            <a:endParaRPr lang="en-US" sz="1650" dirty="0"/>
          </a:p>
        </p:txBody>
      </p:sp>
      <p:sp>
        <p:nvSpPr>
          <p:cNvPr id="13" name="Text 9"/>
          <p:cNvSpPr/>
          <p:nvPr/>
        </p:nvSpPr>
        <p:spPr>
          <a:xfrm>
            <a:off x="4855464" y="425196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395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Abwärme aus Ab- und Raumluft zählt nur dann, wenn sie über eine Wärmepumpe nutzbar gemacht wird.</a:t>
            </a:r>
            <a:endParaRPr lang="en-US" sz="1300" dirty="0"/>
          </a:p>
        </p:txBody>
      </p:sp>
      <p:sp>
        <p:nvSpPr>
          <p:cNvPr id="14" name="Shape 10"/>
          <p:cNvSpPr/>
          <p:nvPr/>
        </p:nvSpPr>
        <p:spPr>
          <a:xfrm>
            <a:off x="8156448" y="2103120"/>
            <a:ext cx="3383280" cy="3291840"/>
          </a:xfrm>
          <a:prstGeom prst="roundRect">
            <a:avLst>
              <a:gd name="adj" fmla="val 3333"/>
            </a:avLst>
          </a:prstGeom>
          <a:solidFill>
            <a:srgbClr val="EEF5F3"/>
          </a:solidFill>
          <a:ln w="12700">
            <a:solidFill>
              <a:srgbClr val="DBE8E5"/>
            </a:solidFill>
            <a:prstDash val="solid"/>
          </a:ln>
          <a:effectLst>
            <a:outerShdw sx="100000" sy="100000" kx="0" ky="0" algn="bl" rotWithShape="0" blurRad="114300" dist="38100" dir="5400000">
              <a:srgbClr val="9FB3B1">
                <a:alpha val="30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8522208" y="2487168"/>
            <a:ext cx="868680" cy="868680"/>
          </a:xfrm>
          <a:prstGeom prst="ellipse">
            <a:avLst/>
          </a:prstGeom>
          <a:solidFill>
            <a:srgbClr val="129A88"/>
          </a:solidFill>
          <a:ln/>
          <a:effectLst>
            <a:outerShdw sx="100000" sy="100000" kx="0" ky="0" algn="bl" rotWithShape="0" blurRad="76200" dist="25400" dir="5400000">
              <a:srgbClr val="9FB3B1">
                <a:alpha val="25000"/>
              </a:srgbClr>
            </a:outerShdw>
          </a:effectLst>
        </p:spPr>
      </p:sp>
      <p:pic>
        <p:nvPicPr>
          <p:cNvPr id="16" name="Image 2" descr="assets/ic_clock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9378" y="2704338"/>
            <a:ext cx="434340" cy="43434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8522208" y="3520440"/>
            <a:ext cx="265176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0" b="1" dirty="0">
                <a:solidFill>
                  <a:srgbClr val="1E3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Zieljahr 2045</a:t>
            </a:r>
            <a:endParaRPr lang="en-US" sz="1650" dirty="0"/>
          </a:p>
        </p:txBody>
      </p:sp>
      <p:sp>
        <p:nvSpPr>
          <p:cNvPr id="18" name="Text 13"/>
          <p:cNvSpPr/>
          <p:nvPr/>
        </p:nvSpPr>
        <p:spPr>
          <a:xfrm>
            <a:off x="8522208" y="425196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395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 2045 ist der Betrieb fossiler Heizungen nicht mehr zulässig — Umstieg auf erneuerbare Energien und Abwärme.</a:t>
            </a:r>
            <a:endParaRPr lang="en-US" sz="1300" dirty="0"/>
          </a:p>
        </p:txBody>
      </p:sp>
      <p:sp>
        <p:nvSpPr>
          <p:cNvPr id="19" name="Text 14"/>
          <p:cNvSpPr/>
          <p:nvPr/>
        </p:nvSpPr>
        <p:spPr>
          <a:xfrm>
            <a:off x="822960" y="642823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50" dirty="0">
                <a:solidFill>
                  <a:srgbClr val="6C8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Wärmepumpen mit Abwärme</a:t>
            </a:r>
            <a:endParaRPr lang="en-US" sz="950" dirty="0"/>
          </a:p>
        </p:txBody>
      </p:sp>
      <p:sp>
        <p:nvSpPr>
          <p:cNvPr id="20" name="Text 15"/>
          <p:cNvSpPr/>
          <p:nvPr/>
        </p:nvSpPr>
        <p:spPr>
          <a:xfrm>
            <a:off x="10972800" y="642823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C86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41248" y="123444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50" b="1" spc="300" kern="0" dirty="0">
                <a:solidFill>
                  <a:srgbClr val="F5A6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FAZIT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822960" y="1554480"/>
            <a:ext cx="100584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Abwärme — die Ressource der Wärmewende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868680" y="3063240"/>
            <a:ext cx="512064" cy="512064"/>
          </a:xfrm>
          <a:prstGeom prst="ellipse">
            <a:avLst/>
          </a:prstGeom>
          <a:solidFill>
            <a:srgbClr val="E8890C"/>
          </a:solidFill>
          <a:ln/>
          <a:effectLst>
            <a:outerShdw sx="100000" sy="100000" kx="0" ky="0" algn="bl" rotWithShape="0" blurRad="76200" dist="25400" dir="5400000">
              <a:srgbClr val="9FB3B1">
                <a:alpha val="25000"/>
              </a:srgbClr>
            </a:outerShdw>
          </a:effectLst>
        </p:spPr>
      </p:sp>
      <p:pic>
        <p:nvPicPr>
          <p:cNvPr id="5" name="Image 0" descr="assets/ic_chec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696" y="3191256"/>
            <a:ext cx="256032" cy="25603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600200" y="3017520"/>
            <a:ext cx="9509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700" dirty="0">
                <a:solidFill>
                  <a:srgbClr val="EAF2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Unvermeidbare Abwärme ist eine große, weitgehend ungenutzte Ressource.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868680" y="3813048"/>
            <a:ext cx="512064" cy="512064"/>
          </a:xfrm>
          <a:prstGeom prst="ellipse">
            <a:avLst/>
          </a:prstGeom>
          <a:solidFill>
            <a:srgbClr val="E8890C"/>
          </a:solidFill>
          <a:ln/>
          <a:effectLst>
            <a:outerShdw sx="100000" sy="100000" kx="0" ky="0" algn="bl" rotWithShape="0" blurRad="76200" dist="25400" dir="5400000">
              <a:srgbClr val="9FB3B1">
                <a:alpha val="25000"/>
              </a:srgbClr>
            </a:outerShdw>
          </a:effectLst>
        </p:spPr>
      </p:sp>
      <p:pic>
        <p:nvPicPr>
          <p:cNvPr id="8" name="Image 1" descr="assets/ic_check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6696" y="3941064"/>
            <a:ext cx="256032" cy="256032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600200" y="3767328"/>
            <a:ext cx="9509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700" dirty="0">
                <a:solidFill>
                  <a:srgbClr val="EAF2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Wärmepumpen machen sie nutzbar — effizient, CO₂-arm und GEG-konform.</a:t>
            </a:r>
            <a:endParaRPr lang="en-US" sz="1700" dirty="0"/>
          </a:p>
        </p:txBody>
      </p:sp>
      <p:sp>
        <p:nvSpPr>
          <p:cNvPr id="10" name="Shape 6"/>
          <p:cNvSpPr/>
          <p:nvPr/>
        </p:nvSpPr>
        <p:spPr>
          <a:xfrm>
            <a:off x="868680" y="4562856"/>
            <a:ext cx="512064" cy="512064"/>
          </a:xfrm>
          <a:prstGeom prst="ellipse">
            <a:avLst/>
          </a:prstGeom>
          <a:solidFill>
            <a:srgbClr val="E8890C"/>
          </a:solidFill>
          <a:ln/>
          <a:effectLst>
            <a:outerShdw sx="100000" sy="100000" kx="0" ky="0" algn="bl" rotWithShape="0" blurRad="76200" dist="25400" dir="5400000">
              <a:srgbClr val="9FB3B1">
                <a:alpha val="25000"/>
              </a:srgbClr>
            </a:outerShdw>
          </a:effectLst>
        </p:spPr>
      </p:sp>
      <p:pic>
        <p:nvPicPr>
          <p:cNvPr id="11" name="Image 2" descr="assets/ic_check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6696" y="4690872"/>
            <a:ext cx="256032" cy="256032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600200" y="4517136"/>
            <a:ext cx="9509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700" dirty="0">
                <a:solidFill>
                  <a:srgbClr val="EAF2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Erfolgsfaktoren: Wirtschaftlichkeit, passende Temperaturen und die Kopplung von Quelle und Bedarf.</a:t>
            </a:r>
            <a:endParaRPr lang="en-US" sz="1700" dirty="0"/>
          </a:p>
        </p:txBody>
      </p:sp>
      <p:sp>
        <p:nvSpPr>
          <p:cNvPr id="13" name="Shape 8"/>
          <p:cNvSpPr/>
          <p:nvPr/>
        </p:nvSpPr>
        <p:spPr>
          <a:xfrm>
            <a:off x="868680" y="5623560"/>
            <a:ext cx="5943600" cy="0"/>
          </a:xfrm>
          <a:prstGeom prst="line">
            <a:avLst/>
          </a:prstGeom>
          <a:noFill/>
          <a:ln w="12700">
            <a:solidFill>
              <a:srgbClr val="3C5A5C"/>
            </a:solidFill>
            <a:prstDash val="solid"/>
          </a:ln>
        </p:spPr>
      </p:sp>
      <p:sp>
        <p:nvSpPr>
          <p:cNvPr id="14" name="Text 9"/>
          <p:cNvSpPr/>
          <p:nvPr/>
        </p:nvSpPr>
        <p:spPr>
          <a:xfrm>
            <a:off x="822960" y="5806440"/>
            <a:ext cx="10058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700" i="1" dirty="0">
                <a:solidFill>
                  <a:srgbClr val="F5A62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„Wo Abwärme unvermeidbar entsteht, sollte sie auch genutzt werden.“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2026-07-25T09:45:39Z</dcterms:created>
  <dcterms:modified xsi:type="dcterms:W3CDTF">2026-07-25T09:45:39Z</dcterms:modified>
</cp:coreProperties>
</file>